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 id="2147483767" r:id="rId2"/>
    <p:sldMasterId id="2147483757" r:id="rId3"/>
    <p:sldMasterId id="2147483729" r:id="rId4"/>
    <p:sldMasterId id="2147483779" r:id="rId5"/>
  </p:sldMasterIdLst>
  <p:notesMasterIdLst>
    <p:notesMasterId r:id="rId45"/>
  </p:notesMasterIdLst>
  <p:handoutMasterIdLst>
    <p:handoutMasterId r:id="rId46"/>
  </p:handoutMasterIdLst>
  <p:sldIdLst>
    <p:sldId id="299" r:id="rId6"/>
    <p:sldId id="302" r:id="rId7"/>
    <p:sldId id="260" r:id="rId8"/>
    <p:sldId id="261" r:id="rId9"/>
    <p:sldId id="306" r:id="rId10"/>
    <p:sldId id="262" r:id="rId11"/>
    <p:sldId id="263" r:id="rId12"/>
    <p:sldId id="264" r:id="rId13"/>
    <p:sldId id="265" r:id="rId14"/>
    <p:sldId id="301" r:id="rId15"/>
    <p:sldId id="266" r:id="rId16"/>
    <p:sldId id="268" r:id="rId17"/>
    <p:sldId id="269" r:id="rId18"/>
    <p:sldId id="267" r:id="rId19"/>
    <p:sldId id="298" r:id="rId20"/>
    <p:sldId id="271" r:id="rId21"/>
    <p:sldId id="272" r:id="rId22"/>
    <p:sldId id="273" r:id="rId23"/>
    <p:sldId id="274" r:id="rId24"/>
    <p:sldId id="275" r:id="rId25"/>
    <p:sldId id="276" r:id="rId26"/>
    <p:sldId id="294" r:id="rId27"/>
    <p:sldId id="295" r:id="rId28"/>
    <p:sldId id="296" r:id="rId29"/>
    <p:sldId id="297" r:id="rId30"/>
    <p:sldId id="281" r:id="rId31"/>
    <p:sldId id="304" r:id="rId32"/>
    <p:sldId id="292" r:id="rId33"/>
    <p:sldId id="293" r:id="rId34"/>
    <p:sldId id="300" r:id="rId35"/>
    <p:sldId id="305" r:id="rId36"/>
    <p:sldId id="282" r:id="rId37"/>
    <p:sldId id="283" r:id="rId38"/>
    <p:sldId id="284" r:id="rId39"/>
    <p:sldId id="303" r:id="rId40"/>
    <p:sldId id="288" r:id="rId41"/>
    <p:sldId id="289" r:id="rId42"/>
    <p:sldId id="290" r:id="rId43"/>
    <p:sldId id="291" r:id="rId44"/>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3">
          <p15:clr>
            <a:srgbClr val="A4A3A4"/>
          </p15:clr>
        </p15:guide>
        <p15:guide id="2" orient="horz" pos="2533">
          <p15:clr>
            <a:srgbClr val="A4A3A4"/>
          </p15:clr>
        </p15:guide>
        <p15:guide id="3" orient="horz" pos="982">
          <p15:clr>
            <a:srgbClr val="A4A3A4"/>
          </p15:clr>
        </p15:guide>
        <p15:guide id="4" orient="horz" pos="2041">
          <p15:clr>
            <a:srgbClr val="A4A3A4"/>
          </p15:clr>
        </p15:guide>
        <p15:guide id="5" pos="2880">
          <p15:clr>
            <a:srgbClr val="A4A3A4"/>
          </p15:clr>
        </p15:guide>
        <p15:guide id="6" pos="2332">
          <p15:clr>
            <a:srgbClr val="A4A3A4"/>
          </p15:clr>
        </p15:guide>
        <p15:guide id="7" pos="5432">
          <p15:clr>
            <a:srgbClr val="A4A3A4"/>
          </p15:clr>
        </p15:guide>
        <p15:guide id="8" pos="3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43A"/>
    <a:srgbClr val="22475C"/>
    <a:srgbClr val="6D0404"/>
    <a:srgbClr val="20343A"/>
    <a:srgbClr val="22465E"/>
    <a:srgbClr val="3B2259"/>
    <a:srgbClr val="53BBD4"/>
    <a:srgbClr val="19272C"/>
    <a:srgbClr val="58676D"/>
    <a:srgbClr val="2E44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98285" autoAdjust="0"/>
  </p:normalViewPr>
  <p:slideViewPr>
    <p:cSldViewPr snapToGrid="0" snapToObjects="1">
      <p:cViewPr varScale="1">
        <p:scale>
          <a:sx n="112" d="100"/>
          <a:sy n="112" d="100"/>
        </p:scale>
        <p:origin x="883" y="86"/>
      </p:cViewPr>
      <p:guideLst>
        <p:guide orient="horz" pos="703"/>
        <p:guide orient="horz" pos="2533"/>
        <p:guide orient="horz" pos="982"/>
        <p:guide orient="horz" pos="2041"/>
        <p:guide pos="2880"/>
        <p:guide pos="2332"/>
        <p:guide pos="5432"/>
        <p:guide pos="343"/>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8" d="100"/>
          <a:sy n="78" d="100"/>
        </p:scale>
        <p:origin x="-121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39E9D8-FB85-48D9-9BE0-E471BB1EFF55}" type="slidenum">
              <a:rPr lang="en-US" smtClean="0"/>
              <a:t>‹#›</a:t>
            </a:fld>
            <a:endParaRPr lang="en-US"/>
          </a:p>
        </p:txBody>
      </p:sp>
      <p:pic>
        <p:nvPicPr>
          <p:cNvPr id="6" name="Picture 5"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07127" y="158496"/>
            <a:ext cx="485113" cy="402336"/>
          </a:xfrm>
          <a:prstGeom prst="rect">
            <a:avLst/>
          </a:prstGeom>
        </p:spPr>
      </p:pic>
    </p:spTree>
    <p:extLst>
      <p:ext uri="{BB962C8B-B14F-4D97-AF65-F5344CB8AC3E}">
        <p14:creationId xmlns:p14="http://schemas.microsoft.com/office/powerpoint/2010/main" val="547772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9BE09F-839A-4E46-AA96-6B1F206C8913}" type="slidenum">
              <a:rPr lang="en-US" smtClean="0"/>
              <a:pPr/>
              <a:t>‹#›</a:t>
            </a:fld>
            <a:endParaRPr lang="en-US" dirty="0"/>
          </a:p>
        </p:txBody>
      </p:sp>
      <p:pic>
        <p:nvPicPr>
          <p:cNvPr id="8" name="Picture 7"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65929" y="146304"/>
            <a:ext cx="426311" cy="353568"/>
          </a:xfrm>
          <a:prstGeom prst="rect">
            <a:avLst/>
          </a:prstGeom>
        </p:spPr>
      </p:pic>
    </p:spTree>
    <p:extLst>
      <p:ext uri="{BB962C8B-B14F-4D97-AF65-F5344CB8AC3E}">
        <p14:creationId xmlns:p14="http://schemas.microsoft.com/office/powerpoint/2010/main" val="3747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3</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3777127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 Release Automation</a:t>
            </a:r>
            <a:r>
              <a:rPr lang="en-US" baseline="0" dirty="0" smtClean="0"/>
              <a:t> enables our customers to leverage there existing investment with 1000s of available actions for out of the box integrations to the leading ALM, ITSM and CMDB solutions in addition the most prevalent application, web and databases server technologies. </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16</a:t>
            </a:fld>
            <a:endParaRPr lang="en-US"/>
          </a:p>
        </p:txBody>
      </p:sp>
    </p:spTree>
    <p:extLst>
      <p:ext uri="{BB962C8B-B14F-4D97-AF65-F5344CB8AC3E}">
        <p14:creationId xmlns:p14="http://schemas.microsoft.com/office/powerpoint/2010/main" val="37204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baseline="0" dirty="0" smtClean="0"/>
              <a:t>NOTES: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cloud management platform focuses on the higher-level application-centric</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aspects of cloud management… and encompasses the Service Optimization, Service Management and Access Management layers. In fact, we extend this framework further to encompass application-centric governance, policy, and lifecycle management capabilities. We also believe that Security needs to be systemic across this solution stack and we provide capabilities to control and enforce security throughout…not just a the Resource Management layer for example.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thing to note, is</a:t>
            </a:r>
            <a:r>
              <a:rPr lang="en-US" sz="1200" kern="1200" baseline="0" dirty="0" smtClean="0">
                <a:solidFill>
                  <a:schemeClr val="tx1"/>
                </a:solidFill>
                <a:effectLst/>
                <a:latin typeface="+mn-lt"/>
                <a:ea typeface="+mn-ea"/>
                <a:cs typeface="+mn-cs"/>
              </a:rPr>
              <a:t> that </a:t>
            </a:r>
            <a:r>
              <a:rPr lang="en-US" sz="1200" kern="1200" dirty="0" smtClean="0">
                <a:solidFill>
                  <a:schemeClr val="tx1"/>
                </a:solidFill>
                <a:effectLst/>
                <a:latin typeface="+mn-lt"/>
                <a:ea typeface="+mn-ea"/>
                <a:cs typeface="+mn-cs"/>
              </a:rPr>
              <a:t>Cloud Manager is complementary to many of these other Cloud Implementation products. Cloud Manager doesn’t try to implement the  Resources or Resource Management layers on its own.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fact, the solution was always architected to work with multiple heterogeneous clouds, both public and private… and provide workload portability across them. </a:t>
            </a:r>
          </a:p>
          <a:p>
            <a:r>
              <a:rPr lang="en-US" sz="1200" kern="1200" dirty="0" smtClean="0">
                <a:solidFill>
                  <a:schemeClr val="tx1"/>
                </a:solidFill>
                <a:effectLst/>
                <a:latin typeface="+mn-lt"/>
                <a:ea typeface="+mn-ea"/>
                <a:cs typeface="+mn-cs"/>
              </a:rPr>
              <a:t> </a:t>
            </a:r>
          </a:p>
          <a:p>
            <a:r>
              <a:rPr lang="en-US" dirty="0" smtClean="0"/>
              <a:t>Application-centri</a:t>
            </a:r>
            <a:r>
              <a:rPr lang="en-US" baseline="0" dirty="0" smtClean="0"/>
              <a:t>c delivery, orchestration, and governance raise the bar. This takes you out of the realm of “IT Ops” and into the larger Software Development Lifecycle (SDLC). </a:t>
            </a:r>
            <a:r>
              <a:rPr lang="en-US" sz="1200" kern="1200" dirty="0" smtClean="0">
                <a:solidFill>
                  <a:schemeClr val="tx1"/>
                </a:solidFill>
                <a:latin typeface="+mn-lt"/>
                <a:ea typeface="ＭＳ Ｐゴシック" pitchFamily="100" charset="-128"/>
                <a:cs typeface="ＭＳ Ｐゴシック" pitchFamily="-65" charset="-128"/>
              </a:rPr>
              <a:t>There are many more touch points and dependencies involved here.  And it means you need a platform solution that can help you address additional challenges like:</a:t>
            </a:r>
            <a:endParaRPr lang="en-US" sz="1600" kern="1200" dirty="0" smtClean="0">
              <a:solidFill>
                <a:schemeClr val="tx1"/>
              </a:solidFill>
              <a:latin typeface="+mn-lt"/>
              <a:ea typeface="ＭＳ Ｐゴシック" pitchFamily="100" charset="-128"/>
              <a:cs typeface="ＭＳ Ｐゴシック" pitchFamily="-65" charset="-128"/>
            </a:endParaRPr>
          </a:p>
          <a:p>
            <a:pPr lvl="1">
              <a:buFont typeface="Arial" pitchFamily="34" charset="0"/>
              <a:buChar char="•"/>
            </a:pPr>
            <a:r>
              <a:rPr lang="en-US" sz="1200" kern="1200" dirty="0" smtClean="0">
                <a:solidFill>
                  <a:schemeClr val="tx1"/>
                </a:solidFill>
                <a:latin typeface="+mn-lt"/>
                <a:ea typeface="ＭＳ Ｐゴシック" pitchFamily="100" charset="-128"/>
                <a:cs typeface="ＭＳ Ｐゴシック" pitchFamily="-65" charset="-128"/>
              </a:rPr>
              <a:t>Removing barriers and silos across the SDLC… that significantly delay cycle times. </a:t>
            </a:r>
            <a:endParaRPr lang="en-US" sz="1600" kern="1200" dirty="0" smtClean="0">
              <a:solidFill>
                <a:schemeClr val="tx1"/>
              </a:solidFill>
              <a:latin typeface="+mn-lt"/>
              <a:ea typeface="ＭＳ Ｐゴシック" pitchFamily="100" charset="-128"/>
              <a:cs typeface="ＭＳ Ｐゴシック" pitchFamily="-65" charset="-128"/>
            </a:endParaRPr>
          </a:p>
          <a:p>
            <a:pPr marL="45720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600" kern="1200" baseline="0" dirty="0" smtClean="0">
                <a:solidFill>
                  <a:schemeClr val="tx1"/>
                </a:solidFill>
                <a:latin typeface="+mn-lt"/>
                <a:ea typeface="ＭＳ Ｐゴシック" pitchFamily="100" charset="-128"/>
                <a:cs typeface="ＭＳ Ｐゴシック" pitchFamily="-65" charset="-128"/>
              </a:rPr>
              <a:t>Its about standardizing around on-demand, self-service IT portfolio offerings. </a:t>
            </a:r>
            <a:r>
              <a:rPr lang="en-US" sz="1200" kern="1200" dirty="0" smtClean="0">
                <a:solidFill>
                  <a:schemeClr val="tx1"/>
                </a:solidFill>
                <a:latin typeface="+mn-lt"/>
                <a:ea typeface="ＭＳ Ｐゴシック" pitchFamily="100" charset="-128"/>
                <a:cs typeface="ＭＳ Ｐゴシック" pitchFamily="-65" charset="-128"/>
              </a:rPr>
              <a:t>Not a narrow discussion around </a:t>
            </a:r>
            <a:r>
              <a:rPr lang="en-US" sz="1200" kern="1200" dirty="0" err="1" smtClean="0">
                <a:solidFill>
                  <a:schemeClr val="tx1"/>
                </a:solidFill>
                <a:latin typeface="+mn-lt"/>
                <a:ea typeface="ＭＳ Ｐゴシック" pitchFamily="100" charset="-128"/>
                <a:cs typeface="ＭＳ Ｐゴシック" pitchFamily="-65" charset="-128"/>
              </a:rPr>
              <a:t>IaaS</a:t>
            </a:r>
            <a:r>
              <a:rPr lang="en-US" sz="1200" kern="1200" dirty="0" smtClean="0">
                <a:solidFill>
                  <a:schemeClr val="tx1"/>
                </a:solidFill>
                <a:latin typeface="+mn-lt"/>
                <a:ea typeface="ＭＳ Ｐゴシック" pitchFamily="100" charset="-128"/>
                <a:cs typeface="ＭＳ Ｐゴシック" pitchFamily="-65" charset="-128"/>
              </a:rPr>
              <a:t> or PaaS in isolation. Its about an everything-as-a-service model where you provide a fully governed, standardized portfolio of offerings to the business to address a range of needs.</a:t>
            </a:r>
          </a:p>
          <a:p>
            <a:pPr lvl="1">
              <a:buFont typeface="Arial" pitchFamily="34" charset="0"/>
              <a:buChar char="•"/>
            </a:pPr>
            <a:r>
              <a:rPr lang="en-US" sz="1200" kern="1200" dirty="0" smtClean="0">
                <a:solidFill>
                  <a:schemeClr val="tx1"/>
                </a:solidFill>
                <a:latin typeface="+mn-lt"/>
                <a:ea typeface="ＭＳ Ｐゴシック" pitchFamily="100" charset="-128"/>
                <a:cs typeface="ＭＳ Ｐゴシック" pitchFamily="-65" charset="-128"/>
              </a:rPr>
              <a:t>It means integrating and leveraging the existing IT vendor ecosystem to achieve a high degree of automation.  </a:t>
            </a:r>
          </a:p>
          <a:p>
            <a:pPr lvl="1">
              <a:buFont typeface="Arial" pitchFamily="34" charset="0"/>
              <a:buChar char="•"/>
            </a:pPr>
            <a:r>
              <a:rPr lang="en-US" sz="1200" kern="1200" dirty="0" smtClean="0">
                <a:solidFill>
                  <a:schemeClr val="tx1"/>
                </a:solidFill>
                <a:latin typeface="+mn-lt"/>
                <a:ea typeface="ＭＳ Ｐゴシック" pitchFamily="100" charset="-128"/>
                <a:cs typeface="ＭＳ Ｐゴシック" pitchFamily="-65" charset="-128"/>
              </a:rPr>
              <a:t>It means leveraging a federation of different types of clouds (not just </a:t>
            </a:r>
            <a:r>
              <a:rPr lang="en-US" sz="1200" u="sng" kern="1200" dirty="0" smtClean="0">
                <a:solidFill>
                  <a:schemeClr val="tx1"/>
                </a:solidFill>
                <a:latin typeface="+mn-lt"/>
                <a:ea typeface="ＭＳ Ｐゴシック" pitchFamily="100" charset="-128"/>
                <a:cs typeface="ＭＳ Ｐゴシック" pitchFamily="-65" charset="-128"/>
              </a:rPr>
              <a:t>a</a:t>
            </a:r>
            <a:r>
              <a:rPr lang="en-US" sz="1200" kern="1200" dirty="0" smtClean="0">
                <a:solidFill>
                  <a:schemeClr val="tx1"/>
                </a:solidFill>
                <a:latin typeface="+mn-lt"/>
                <a:ea typeface="ＭＳ Ｐゴシック" pitchFamily="100" charset="-128"/>
                <a:cs typeface="ＭＳ Ｐゴシック" pitchFamily="-65" charset="-128"/>
              </a:rPr>
              <a:t> private cloud, and </a:t>
            </a:r>
            <a:r>
              <a:rPr lang="en-US" sz="1200" u="sng" kern="1200" dirty="0" smtClean="0">
                <a:solidFill>
                  <a:schemeClr val="tx1"/>
                </a:solidFill>
                <a:latin typeface="+mn-lt"/>
                <a:ea typeface="ＭＳ Ｐゴシック" pitchFamily="100" charset="-128"/>
                <a:cs typeface="ＭＳ Ｐゴシック" pitchFamily="-65" charset="-128"/>
              </a:rPr>
              <a:t>a</a:t>
            </a:r>
            <a:r>
              <a:rPr lang="en-US" sz="1200" kern="1200" dirty="0" smtClean="0">
                <a:solidFill>
                  <a:schemeClr val="tx1"/>
                </a:solidFill>
                <a:latin typeface="+mn-lt"/>
                <a:ea typeface="ＭＳ Ｐゴシック" pitchFamily="100" charset="-128"/>
                <a:cs typeface="ＭＳ Ｐゴシック" pitchFamily="-65" charset="-128"/>
              </a:rPr>
              <a:t> public cloud), to get an optimal balance of economic value, scale, and performance for all your cloud use cases.</a:t>
            </a:r>
          </a:p>
          <a:p>
            <a:r>
              <a:rPr lang="en-US" sz="1200" kern="1200" dirty="0" smtClean="0">
                <a:solidFill>
                  <a:schemeClr val="tx1"/>
                </a:solidFill>
                <a:latin typeface="+mn-lt"/>
                <a:ea typeface="ＭＳ Ｐゴシック" pitchFamily="100" charset="-128"/>
                <a:cs typeface="ＭＳ Ｐゴシック" pitchFamily="-65" charset="-128"/>
              </a:rPr>
              <a:t> </a:t>
            </a:r>
            <a:endParaRPr lang="en-US" sz="1600" kern="1200" dirty="0" smtClean="0">
              <a:solidFill>
                <a:schemeClr val="tx1"/>
              </a:solidFill>
              <a:latin typeface="+mn-lt"/>
              <a:ea typeface="ＭＳ Ｐゴシック" pitchFamily="100" charset="-128"/>
              <a:cs typeface="ＭＳ Ｐゴシック" pitchFamily="-65" charset="-128"/>
            </a:endParaRPr>
          </a:p>
          <a:p>
            <a:r>
              <a:rPr lang="en-US" sz="1200" kern="1200" dirty="0" smtClean="0">
                <a:solidFill>
                  <a:schemeClr val="tx1"/>
                </a:solidFill>
                <a:latin typeface="+mn-lt"/>
                <a:ea typeface="ＭＳ Ｐゴシック" pitchFamily="100" charset="-128"/>
                <a:cs typeface="ＭＳ Ｐゴシック" pitchFamily="-65" charset="-128"/>
              </a:rPr>
              <a:t>These are some of the broader challenges CA</a:t>
            </a:r>
            <a:r>
              <a:rPr lang="en-US" sz="1200" kern="1200" baseline="0" dirty="0" smtClean="0">
                <a:solidFill>
                  <a:schemeClr val="tx1"/>
                </a:solidFill>
                <a:latin typeface="+mn-lt"/>
                <a:ea typeface="ＭＳ Ｐゴシック" pitchFamily="100" charset="-128"/>
                <a:cs typeface="ＭＳ Ｐゴシック" pitchFamily="-65" charset="-128"/>
              </a:rPr>
              <a:t> LISA Cloud Manager</a:t>
            </a:r>
            <a:r>
              <a:rPr lang="en-US" sz="1200" kern="1200" dirty="0" smtClean="0">
                <a:solidFill>
                  <a:schemeClr val="tx1"/>
                </a:solidFill>
                <a:latin typeface="+mn-lt"/>
                <a:ea typeface="ＭＳ Ｐゴシック" pitchFamily="100" charset="-128"/>
                <a:cs typeface="ＭＳ Ｐゴシック" pitchFamily="-65" charset="-128"/>
              </a:rPr>
              <a:t> is out to solve. And they are definitely messier…. But if you can successfully address them, you open up the much more strategic benefits to transform IT that we discussed earlier.</a:t>
            </a:r>
            <a:endParaRPr lang="en-US" sz="1600" kern="1200" dirty="0" smtClean="0">
              <a:solidFill>
                <a:schemeClr val="tx1"/>
              </a:solidFill>
              <a:latin typeface="+mn-lt"/>
              <a:ea typeface="ＭＳ Ｐゴシック" pitchFamily="100" charset="-128"/>
              <a:cs typeface="ＭＳ Ｐゴシック" pitchFamily="-65" charset="-128"/>
            </a:endParaRPr>
          </a:p>
        </p:txBody>
      </p:sp>
      <p:sp>
        <p:nvSpPr>
          <p:cNvPr id="4" name="Slide Number Placeholder 3"/>
          <p:cNvSpPr>
            <a:spLocks noGrp="1"/>
          </p:cNvSpPr>
          <p:nvPr>
            <p:ph type="sldNum" sz="quarter" idx="10"/>
          </p:nvPr>
        </p:nvSpPr>
        <p:spPr/>
        <p:txBody>
          <a:bodyPr/>
          <a:lstStyle/>
          <a:p>
            <a:fld id="{CE749BA4-EEE8-3C42-AA6B-12C8730863A6}" type="slidenum">
              <a:rPr lang="en-US" smtClean="0"/>
              <a:t>18</a:t>
            </a:fld>
            <a:endParaRPr lang="en-US"/>
          </a:p>
        </p:txBody>
      </p:sp>
    </p:spTree>
    <p:extLst>
      <p:ext uri="{BB962C8B-B14F-4D97-AF65-F5344CB8AC3E}">
        <p14:creationId xmlns:p14="http://schemas.microsoft.com/office/powerpoint/2010/main" val="2419552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More people are realizing the importance of cloud governance.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Without effective governance, users could deploy workloads to the wrong place, or with the wrong security posture, or a variety of other things could go wrong and get you in hot water with auditors, and others. (Shown on the Left)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how do you provide effective governance?.... (Shown on the Right)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E749BA4-EEE8-3C42-AA6B-12C8730863A6}" type="slidenum">
              <a:rPr lang="en-US" smtClean="0"/>
              <a:t>19</a:t>
            </a:fld>
            <a:endParaRPr lang="en-US"/>
          </a:p>
        </p:txBody>
      </p:sp>
    </p:spTree>
    <p:extLst>
      <p:ext uri="{BB962C8B-B14F-4D97-AF65-F5344CB8AC3E}">
        <p14:creationId xmlns:p14="http://schemas.microsoft.com/office/powerpoint/2010/main" val="385007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solidFill>
                  <a:schemeClr val="tx1">
                    <a:lumMod val="85000"/>
                    <a:lumOff val="15000"/>
                  </a:schemeClr>
                </a:solidFill>
              </a:rPr>
              <a:t>NOTES:  </a:t>
            </a:r>
            <a:r>
              <a:rPr lang="en-US" dirty="0">
                <a:solidFill>
                  <a:schemeClr val="tx1">
                    <a:lumMod val="85000"/>
                    <a:lumOff val="15000"/>
                  </a:schemeClr>
                </a:solidFill>
              </a:rPr>
              <a:t>One last important point I want to make regarding our policy-driven governance capabilities, is that all of this is built on top of an extensible Policy Engine. And what that really means is that </a:t>
            </a:r>
            <a:r>
              <a:rPr lang="en-US" dirty="0" smtClean="0">
                <a:solidFill>
                  <a:schemeClr val="tx1">
                    <a:lumMod val="85000"/>
                    <a:lumOff val="15000"/>
                  </a:schemeClr>
                </a:solidFill>
              </a:rPr>
              <a:t>Cloud Manager is </a:t>
            </a:r>
            <a:r>
              <a:rPr lang="en-US" dirty="0">
                <a:solidFill>
                  <a:schemeClr val="tx1">
                    <a:lumMod val="85000"/>
                    <a:lumOff val="15000"/>
                  </a:schemeClr>
                </a:solidFill>
              </a:rPr>
              <a:t>architected </a:t>
            </a:r>
            <a:r>
              <a:rPr lang="en-US" dirty="0" smtClean="0">
                <a:solidFill>
                  <a:schemeClr val="tx1">
                    <a:lumMod val="85000"/>
                    <a:lumOff val="15000"/>
                  </a:schemeClr>
                </a:solidFill>
              </a:rPr>
              <a:t>in </a:t>
            </a:r>
            <a:r>
              <a:rPr lang="en-US" dirty="0">
                <a:solidFill>
                  <a:schemeClr val="tx1">
                    <a:lumMod val="85000"/>
                    <a:lumOff val="15000"/>
                  </a:schemeClr>
                </a:solidFill>
              </a:rPr>
              <a:t>such a way that you can create and enforce a nearly unlimited variety of your own custom policies.</a:t>
            </a:r>
          </a:p>
          <a:p>
            <a:endParaRPr lang="en-US" dirty="0">
              <a:solidFill>
                <a:schemeClr val="tx1">
                  <a:lumMod val="85000"/>
                  <a:lumOff val="15000"/>
                </a:schemeClr>
              </a:solidFill>
            </a:endParaRPr>
          </a:p>
          <a:p>
            <a:r>
              <a:rPr lang="en-US" dirty="0">
                <a:solidFill>
                  <a:schemeClr val="tx1">
                    <a:lumMod val="85000"/>
                    <a:lumOff val="15000"/>
                  </a:schemeClr>
                </a:solidFill>
              </a:rPr>
              <a:t>This slide build I’m about to show you is an example of enforcing one set of policies for a Developer desktop use case. In this use case, we’ll enforce several complementary policies…which is quite common. </a:t>
            </a:r>
          </a:p>
          <a:p>
            <a:endParaRPr lang="en-US" dirty="0">
              <a:solidFill>
                <a:schemeClr val="tx1">
                  <a:lumMod val="85000"/>
                  <a:lumOff val="15000"/>
                </a:schemeClr>
              </a:solidFill>
            </a:endParaRPr>
          </a:p>
          <a:p>
            <a:r>
              <a:rPr lang="en-US" dirty="0">
                <a:solidFill>
                  <a:schemeClr val="tx1">
                    <a:lumMod val="85000"/>
                    <a:lumOff val="15000"/>
                  </a:schemeClr>
                </a:solidFill>
              </a:rPr>
              <a:t>In this scenario… we’re looking at a Developer in the UK that is requesting a development environment for one of his projects so he can do his work. </a:t>
            </a:r>
          </a:p>
          <a:p>
            <a:r>
              <a:rPr lang="en-US" dirty="0">
                <a:solidFill>
                  <a:schemeClr val="tx1">
                    <a:lumMod val="85000"/>
                    <a:lumOff val="15000"/>
                  </a:schemeClr>
                </a:solidFill>
              </a:rPr>
              <a:t>  --First step, is verifying his credentials with Agility Access, which is a Federated Identity </a:t>
            </a:r>
            <a:r>
              <a:rPr lang="en-US" dirty="0" err="1">
                <a:solidFill>
                  <a:schemeClr val="tx1">
                    <a:lumMod val="85000"/>
                    <a:lumOff val="15000"/>
                  </a:schemeClr>
                </a:solidFill>
              </a:rPr>
              <a:t>Mgmt</a:t>
            </a:r>
            <a:r>
              <a:rPr lang="en-US" dirty="0">
                <a:solidFill>
                  <a:schemeClr val="tx1">
                    <a:lumMod val="85000"/>
                    <a:lumOff val="15000"/>
                  </a:schemeClr>
                </a:solidFill>
              </a:rPr>
              <a:t> module that integrate with Active Directory, LDAP, and other directories. This will verify which role, project, and permissions are appropriate for this user, and can also provide SSO access across different services if appropriate. </a:t>
            </a:r>
          </a:p>
          <a:p>
            <a:endParaRPr lang="en-US" dirty="0">
              <a:solidFill>
                <a:schemeClr val="tx1">
                  <a:lumMod val="85000"/>
                  <a:lumOff val="15000"/>
                </a:schemeClr>
              </a:solidFill>
            </a:endParaRPr>
          </a:p>
          <a:p>
            <a:endParaRPr lang="en-US" dirty="0">
              <a:solidFill>
                <a:schemeClr val="tx1">
                  <a:lumMod val="85000"/>
                  <a:lumOff val="15000"/>
                </a:schemeClr>
              </a:solidFill>
            </a:endParaRPr>
          </a:p>
          <a:p>
            <a:r>
              <a:rPr lang="en-US" dirty="0">
                <a:solidFill>
                  <a:schemeClr val="tx1">
                    <a:lumMod val="85000"/>
                    <a:lumOff val="15000"/>
                  </a:schemeClr>
                </a:solidFill>
              </a:rPr>
              <a:t>===================================</a:t>
            </a:r>
          </a:p>
          <a:p>
            <a:r>
              <a:rPr lang="en-US" dirty="0">
                <a:solidFill>
                  <a:schemeClr val="tx1">
                    <a:lumMod val="85000"/>
                    <a:lumOff val="15000"/>
                  </a:schemeClr>
                </a:solidFill>
              </a:rPr>
              <a:t>  --Based on that, he’ll be granted access to a repository of the various platforms and assets approved for his use. From there, he can chose to deploy a platform with a single click. </a:t>
            </a:r>
          </a:p>
          <a:p>
            <a:r>
              <a:rPr lang="en-US" dirty="0">
                <a:solidFill>
                  <a:schemeClr val="tx1">
                    <a:lumMod val="85000"/>
                    <a:lumOff val="15000"/>
                  </a:schemeClr>
                </a:solidFill>
              </a:rPr>
              <a:t>  --Based on the sensitivity of the developer’s project and the data he’s using, his </a:t>
            </a:r>
            <a:r>
              <a:rPr lang="en-US" dirty="0" smtClean="0">
                <a:solidFill>
                  <a:schemeClr val="tx1">
                    <a:lumMod val="85000"/>
                    <a:lumOff val="15000"/>
                  </a:schemeClr>
                </a:solidFill>
              </a:rPr>
              <a:t>environment </a:t>
            </a:r>
            <a:r>
              <a:rPr lang="en-US" dirty="0">
                <a:solidFill>
                  <a:schemeClr val="tx1">
                    <a:lumMod val="85000"/>
                    <a:lumOff val="15000"/>
                  </a:schemeClr>
                </a:solidFill>
              </a:rPr>
              <a:t>will be </a:t>
            </a:r>
            <a:r>
              <a:rPr lang="en-US" dirty="0" smtClean="0">
                <a:solidFill>
                  <a:schemeClr val="tx1">
                    <a:lumMod val="85000"/>
                    <a:lumOff val="15000"/>
                  </a:schemeClr>
                </a:solidFill>
              </a:rPr>
              <a:t>provisioned </a:t>
            </a:r>
            <a:r>
              <a:rPr lang="en-US" dirty="0">
                <a:solidFill>
                  <a:schemeClr val="tx1">
                    <a:lumMod val="85000"/>
                    <a:lumOff val="15000"/>
                  </a:schemeClr>
                </a:solidFill>
              </a:rPr>
              <a:t>to the appropriate pre-defined security zones… which can encompass automatically configuring firewall rules, anti-virus, HIDS, and more. </a:t>
            </a:r>
          </a:p>
          <a:p>
            <a:r>
              <a:rPr lang="en-US" dirty="0">
                <a:solidFill>
                  <a:schemeClr val="tx1">
                    <a:lumMod val="85000"/>
                    <a:lumOff val="15000"/>
                  </a:schemeClr>
                </a:solidFill>
              </a:rPr>
              <a:t>  --Based on regulatory constraints at the business or industry level and the type of customer data he may be working with, a policy will restrict his deployments only to specific approved geographies.</a:t>
            </a:r>
          </a:p>
          <a:p>
            <a:r>
              <a:rPr lang="en-US" dirty="0">
                <a:solidFill>
                  <a:schemeClr val="tx1">
                    <a:lumMod val="85000"/>
                    <a:lumOff val="15000"/>
                  </a:schemeClr>
                </a:solidFill>
              </a:rPr>
              <a:t>  --Finally, as </a:t>
            </a:r>
            <a:r>
              <a:rPr lang="en-US" dirty="0" smtClean="0">
                <a:solidFill>
                  <a:schemeClr val="tx1">
                    <a:lumMod val="85000"/>
                    <a:lumOff val="15000"/>
                  </a:schemeClr>
                </a:solidFill>
              </a:rPr>
              <a:t>provisioning </a:t>
            </a:r>
            <a:r>
              <a:rPr lang="en-US" dirty="0">
                <a:solidFill>
                  <a:schemeClr val="tx1">
                    <a:lumMod val="85000"/>
                    <a:lumOff val="15000"/>
                  </a:schemeClr>
                </a:solidFill>
              </a:rPr>
              <a:t>proceeds, a policy will restrict this particular user in terms of the number of machines or resources he can provision. </a:t>
            </a:r>
          </a:p>
          <a:p>
            <a:r>
              <a:rPr lang="en-US" dirty="0">
                <a:solidFill>
                  <a:schemeClr val="tx1">
                    <a:lumMod val="85000"/>
                    <a:lumOff val="15000"/>
                  </a:schemeClr>
                </a:solidFill>
              </a:rPr>
              <a:t>  --And lastly, from a monitoring perspective, IT Ops requires deployment of their preferred monitoring agent on each workload so that they can monitor activity and usage, and release any VM that is inactive for more than 72 hours. </a:t>
            </a:r>
          </a:p>
          <a:p>
            <a:r>
              <a:rPr lang="en-US" dirty="0">
                <a:solidFill>
                  <a:schemeClr val="tx1">
                    <a:lumMod val="85000"/>
                    <a:lumOff val="15000"/>
                  </a:schemeClr>
                </a:solidFill>
              </a:rPr>
              <a:t> </a:t>
            </a:r>
          </a:p>
          <a:p>
            <a:r>
              <a:rPr lang="en-US" dirty="0" smtClean="0">
                <a:solidFill>
                  <a:schemeClr val="tx1">
                    <a:lumMod val="85000"/>
                    <a:lumOff val="15000"/>
                  </a:schemeClr>
                </a:solidFill>
              </a:rPr>
              <a:t> </a:t>
            </a:r>
            <a:endParaRPr lang="en-US" dirty="0"/>
          </a:p>
        </p:txBody>
      </p:sp>
      <p:sp>
        <p:nvSpPr>
          <p:cNvPr id="4" name="Slide Number Placeholder 3"/>
          <p:cNvSpPr>
            <a:spLocks noGrp="1"/>
          </p:cNvSpPr>
          <p:nvPr>
            <p:ph type="sldNum" sz="quarter" idx="10"/>
          </p:nvPr>
        </p:nvSpPr>
        <p:spPr/>
        <p:txBody>
          <a:bodyPr/>
          <a:lstStyle/>
          <a:p>
            <a:fld id="{A45D6FCC-38CE-49FA-B068-55089FB56C21}" type="slidenum">
              <a:rPr lang="en-US" smtClean="0"/>
              <a:pPr/>
              <a:t>20</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21</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22</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23</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24</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25</a:t>
            </a:fld>
            <a:endParaRPr lang="en-US"/>
          </a:p>
        </p:txBody>
      </p:sp>
    </p:spTree>
    <p:extLst>
      <p:ext uri="{BB962C8B-B14F-4D97-AF65-F5344CB8AC3E}">
        <p14:creationId xmlns:p14="http://schemas.microsoft.com/office/powerpoint/2010/main" val="62850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 </a:t>
            </a:r>
          </a:p>
          <a:p>
            <a:r>
              <a:rPr lang="en-US" sz="1200" kern="1200" dirty="0" smtClean="0">
                <a:solidFill>
                  <a:schemeClr val="tx1"/>
                </a:solidFill>
                <a:effectLst/>
                <a:latin typeface="+mn-lt"/>
                <a:ea typeface="+mn-ea"/>
                <a:cs typeface="+mn-cs"/>
              </a:rPr>
              <a:t>In summary…the </a:t>
            </a:r>
            <a:r>
              <a:rPr lang="en-US" sz="1200" b="0" kern="1200" dirty="0" smtClean="0">
                <a:solidFill>
                  <a:schemeClr val="tx1"/>
                </a:solidFill>
                <a:effectLst/>
                <a:latin typeface="+mn-lt"/>
                <a:ea typeface="+mn-ea"/>
                <a:cs typeface="+mn-cs"/>
              </a:rPr>
              <a:t>combination of Release</a:t>
            </a:r>
            <a:r>
              <a:rPr lang="en-US" sz="1200" b="0" kern="1200" baseline="0" dirty="0" smtClean="0">
                <a:solidFill>
                  <a:schemeClr val="tx1"/>
                </a:solidFill>
                <a:effectLst/>
                <a:latin typeface="+mn-lt"/>
                <a:ea typeface="+mn-ea"/>
                <a:cs typeface="+mn-cs"/>
              </a:rPr>
              <a:t> Automaton, </a:t>
            </a:r>
            <a:r>
              <a:rPr lang="en-US" sz="1200" b="0" kern="1200" dirty="0" smtClean="0">
                <a:solidFill>
                  <a:schemeClr val="tx1"/>
                </a:solidFill>
                <a:effectLst/>
                <a:latin typeface="+mn-lt"/>
                <a:ea typeface="+mn-ea"/>
                <a:cs typeface="+mn-cs"/>
              </a:rPr>
              <a:t>environment blueprints, and policy controls can enable you to orchestrate and automate significant portions of your SDLC… which</a:t>
            </a:r>
            <a:r>
              <a:rPr lang="en-US" sz="1200" b="0" kern="1200" baseline="0" dirty="0" smtClean="0">
                <a:solidFill>
                  <a:schemeClr val="tx1"/>
                </a:solidFill>
                <a:effectLst/>
                <a:latin typeface="+mn-lt"/>
                <a:ea typeface="+mn-ea"/>
                <a:cs typeface="+mn-cs"/>
              </a:rPr>
              <a:t> will</a:t>
            </a:r>
            <a:r>
              <a:rPr lang="en-US" sz="1200" b="0" kern="1200" dirty="0" smtClean="0">
                <a:solidFill>
                  <a:schemeClr val="tx1"/>
                </a:solidFill>
                <a:effectLst/>
                <a:latin typeface="+mn-lt"/>
                <a:ea typeface="+mn-ea"/>
                <a:cs typeface="+mn-cs"/>
              </a:rPr>
              <a:t> increase the speed and frequency of software releases… a critical aspect of improving your business agility.</a:t>
            </a:r>
          </a:p>
          <a:p>
            <a:r>
              <a:rPr lang="en-US" sz="1200" b="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That’s essentially what is illustrated here…. Showing the app </a:t>
            </a:r>
            <a:r>
              <a:rPr lang="en-US" sz="1200" b="0" kern="1200" dirty="0" err="1" smtClean="0">
                <a:solidFill>
                  <a:schemeClr val="tx1"/>
                </a:solidFill>
                <a:effectLst/>
                <a:latin typeface="+mn-lt"/>
                <a:ea typeface="+mn-ea"/>
                <a:cs typeface="+mn-cs"/>
              </a:rPr>
              <a:t>toolchain</a:t>
            </a:r>
            <a:r>
              <a:rPr lang="en-US" sz="1200" b="0" kern="1200" dirty="0" smtClean="0">
                <a:solidFill>
                  <a:schemeClr val="tx1"/>
                </a:solidFill>
                <a:effectLst/>
                <a:latin typeface="+mn-lt"/>
                <a:ea typeface="+mn-ea"/>
                <a:cs typeface="+mn-cs"/>
              </a:rPr>
              <a:t> up top, integrated directly with CA Release Automation</a:t>
            </a:r>
            <a:r>
              <a:rPr lang="en-US" sz="1200" b="0" kern="1200" baseline="0" dirty="0" smtClean="0">
                <a:solidFill>
                  <a:schemeClr val="tx1"/>
                </a:solidFill>
                <a:effectLst/>
                <a:latin typeface="+mn-lt"/>
                <a:ea typeface="+mn-ea"/>
                <a:cs typeface="+mn-cs"/>
              </a:rPr>
              <a:t> and the</a:t>
            </a:r>
            <a:r>
              <a:rPr lang="en-US" sz="1200" b="0" kern="1200" dirty="0" smtClean="0">
                <a:solidFill>
                  <a:schemeClr val="tx1"/>
                </a:solidFill>
                <a:effectLst/>
                <a:latin typeface="+mn-lt"/>
                <a:ea typeface="+mn-ea"/>
                <a:cs typeface="+mn-cs"/>
              </a:rPr>
              <a:t> deployment environments - which are modeled with blueprints and governed via policy, and then deployed into your preferred public or private clouds while remaining infrastructure independent and cloud portable</a:t>
            </a:r>
          </a:p>
          <a:p>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CE749BA4-EEE8-3C42-AA6B-12C8730863A6}"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424465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4</a:t>
            </a:fld>
            <a:endParaRPr lang="en-US"/>
          </a:p>
        </p:txBody>
      </p:sp>
    </p:spTree>
    <p:extLst>
      <p:ext uri="{BB962C8B-B14F-4D97-AF65-F5344CB8AC3E}">
        <p14:creationId xmlns:p14="http://schemas.microsoft.com/office/powerpoint/2010/main" val="3194080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3"/>
          <p:cNvSpPr>
            <a:spLocks noGrp="1"/>
          </p:cNvSpPr>
          <p:nvPr>
            <p:ph type="sldNum" sz="quarter" idx="5"/>
          </p:nvPr>
        </p:nvSpPr>
        <p:spPr/>
        <p:txBody>
          <a:bodyPr/>
          <a:lstStyle/>
          <a:p>
            <a:fld id="{3B9AF2BD-C0F0-4AE3-AD05-1C7DB60CFEA4}" type="slidenum">
              <a:rPr lang="en-US" smtClean="0"/>
              <a:pPr/>
              <a:t>29</a:t>
            </a:fld>
            <a:endParaRPr lang="en-US"/>
          </a:p>
        </p:txBody>
      </p:sp>
      <p:sp>
        <p:nvSpPr>
          <p:cNvPr id="5" name="Footer Placeholder 4"/>
          <p:cNvSpPr>
            <a:spLocks noGrp="1"/>
          </p:cNvSpPr>
          <p:nvPr>
            <p:ph type="ftr" sz="quarter" idx="10"/>
          </p:nvPr>
        </p:nvSpPr>
        <p:spPr/>
        <p:txBody>
          <a:bodyPr/>
          <a:lstStyle/>
          <a:p>
            <a:r>
              <a:rPr lang="en-US" smtClean="0"/>
              <a:t>Copyright © 2010 CA. All rights reserved.</a:t>
            </a:r>
            <a:endParaRPr lang="en-US" dirty="0"/>
          </a:p>
        </p:txBody>
      </p:sp>
      <p:sp>
        <p:nvSpPr>
          <p:cNvPr id="8" name="Slide Image Placeholder 7"/>
          <p:cNvSpPr>
            <a:spLocks noGrp="1" noRot="1" noChangeAspect="1"/>
          </p:cNvSpPr>
          <p:nvPr>
            <p:ph type="sldImg"/>
          </p:nvPr>
        </p:nvSpPr>
        <p:spPr>
          <a:xfrm>
            <a:off x="384175" y="687388"/>
            <a:ext cx="6089650" cy="3429000"/>
          </a:xfrm>
        </p:spPr>
      </p:sp>
      <p:sp>
        <p:nvSpPr>
          <p:cNvPr id="9" name="Notes Placeholder 8"/>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737362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3"/>
          <p:cNvSpPr>
            <a:spLocks noGrp="1"/>
          </p:cNvSpPr>
          <p:nvPr>
            <p:ph type="sldNum" sz="quarter" idx="5"/>
          </p:nvPr>
        </p:nvSpPr>
        <p:spPr/>
        <p:txBody>
          <a:bodyPr/>
          <a:lstStyle/>
          <a:p>
            <a:fld id="{3B9AF2BD-C0F0-4AE3-AD05-1C7DB60CFEA4}" type="slidenum">
              <a:rPr lang="en-US" smtClean="0"/>
              <a:pPr/>
              <a:t>31</a:t>
            </a:fld>
            <a:endParaRPr lang="en-US"/>
          </a:p>
        </p:txBody>
      </p:sp>
      <p:sp>
        <p:nvSpPr>
          <p:cNvPr id="5" name="Footer Placeholder 4"/>
          <p:cNvSpPr>
            <a:spLocks noGrp="1"/>
          </p:cNvSpPr>
          <p:nvPr>
            <p:ph type="ftr" sz="quarter" idx="10"/>
          </p:nvPr>
        </p:nvSpPr>
        <p:spPr/>
        <p:txBody>
          <a:bodyPr/>
          <a:lstStyle/>
          <a:p>
            <a:r>
              <a:rPr lang="en-US" smtClean="0"/>
              <a:t>Copyright © 2010 CA. All rights reserved.</a:t>
            </a:r>
            <a:endParaRPr lang="en-US" dirty="0"/>
          </a:p>
        </p:txBody>
      </p:sp>
      <p:sp>
        <p:nvSpPr>
          <p:cNvPr id="8" name="Slide Image Placeholder 7"/>
          <p:cNvSpPr>
            <a:spLocks noGrp="1" noRot="1" noChangeAspect="1"/>
          </p:cNvSpPr>
          <p:nvPr>
            <p:ph type="sldImg"/>
          </p:nvPr>
        </p:nvSpPr>
        <p:spPr>
          <a:xfrm>
            <a:off x="384175" y="687388"/>
            <a:ext cx="6089650" cy="3429000"/>
          </a:xfrm>
        </p:spPr>
      </p:sp>
      <p:sp>
        <p:nvSpPr>
          <p:cNvPr id="9" name="Notes Placeholder 8"/>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737362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6B48A-482B-4F9B-B674-D57C49613CA3}" type="slidenum">
              <a:rPr lang="en-US" smtClean="0"/>
              <a:pPr/>
              <a:t>37</a:t>
            </a:fld>
            <a:endParaRPr lang="en-US" dirty="0"/>
          </a:p>
        </p:txBody>
      </p:sp>
    </p:spTree>
    <p:extLst>
      <p:ext uri="{BB962C8B-B14F-4D97-AF65-F5344CB8AC3E}">
        <p14:creationId xmlns:p14="http://schemas.microsoft.com/office/powerpoint/2010/main" val="3680496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39</a:t>
            </a:fld>
            <a:endParaRPr lang="en-US"/>
          </a:p>
        </p:txBody>
      </p:sp>
    </p:spTree>
    <p:extLst>
      <p:ext uri="{BB962C8B-B14F-4D97-AF65-F5344CB8AC3E}">
        <p14:creationId xmlns:p14="http://schemas.microsoft.com/office/powerpoint/2010/main" val="146939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these two slides – dissolve</a:t>
            </a:r>
            <a:r>
              <a:rPr lang="en-US" baseline="0" dirty="0" smtClean="0"/>
              <a:t> text, replace with solutions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6</a:t>
            </a:fld>
            <a:endParaRPr lang="en-US"/>
          </a:p>
        </p:txBody>
      </p:sp>
    </p:spTree>
    <p:extLst>
      <p:ext uri="{BB962C8B-B14F-4D97-AF65-F5344CB8AC3E}">
        <p14:creationId xmlns:p14="http://schemas.microsoft.com/office/powerpoint/2010/main" val="1921702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9</a:t>
            </a:fld>
            <a:endParaRPr lang="en-US"/>
          </a:p>
        </p:txBody>
      </p:sp>
    </p:spTree>
    <p:extLst>
      <p:ext uri="{BB962C8B-B14F-4D97-AF65-F5344CB8AC3E}">
        <p14:creationId xmlns:p14="http://schemas.microsoft.com/office/powerpoint/2010/main" val="252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9/14/2016 7:36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10</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212859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12</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13</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496" indent="-222496">
              <a:buAutoNum type="arabicPeriod"/>
            </a:pPr>
            <a:r>
              <a:rPr lang="en-US" dirty="0" smtClean="0"/>
              <a:t>Key use cases:</a:t>
            </a:r>
          </a:p>
          <a:p>
            <a:pPr marL="679696" lvl="1" indent="-222496">
              <a:buAutoNum type="arabicPeriod"/>
            </a:pPr>
            <a:endParaRPr lang="en-US" dirty="0" smtClean="0"/>
          </a:p>
          <a:p>
            <a:pPr marL="222496" indent="-222496">
              <a:buAutoNum type="arabicPeriod"/>
            </a:pPr>
            <a:endParaRPr lang="en-US" dirty="0" smtClean="0"/>
          </a:p>
          <a:p>
            <a:pPr marL="222496" indent="-222496">
              <a:buAutoNum type="arabicPeriod"/>
            </a:pPr>
            <a:r>
              <a:rPr lang="en-US" dirty="0" smtClean="0"/>
              <a:t>Continuous Integration</a:t>
            </a:r>
            <a:r>
              <a:rPr lang="en-US" baseline="0" dirty="0" smtClean="0"/>
              <a:t> systems</a:t>
            </a:r>
          </a:p>
          <a:p>
            <a:pPr marL="222496" indent="-222496">
              <a:buAutoNum type="arabicPeriod"/>
            </a:pPr>
            <a:r>
              <a:rPr lang="en-US" baseline="0" dirty="0" smtClean="0"/>
              <a:t>Artifact Repository</a:t>
            </a:r>
          </a:p>
          <a:p>
            <a:pPr marL="222496" indent="-222496">
              <a:buAutoNum type="arabicPeriod"/>
            </a:pPr>
            <a:r>
              <a:rPr lang="en-US" baseline="0" dirty="0" smtClean="0"/>
              <a:t>Services Desk</a:t>
            </a:r>
          </a:p>
          <a:p>
            <a:pPr marL="667489" lvl="1" indent="-222496">
              <a:buAutoNum type="arabicPeriod"/>
            </a:pPr>
            <a:r>
              <a:rPr lang="en-US" baseline="0" dirty="0" smtClean="0"/>
              <a:t>Approvals, change management</a:t>
            </a:r>
          </a:p>
          <a:p>
            <a:pPr marL="222496" indent="-222496">
              <a:buAutoNum type="arabicPeriod"/>
            </a:pPr>
            <a:r>
              <a:rPr lang="en-US" baseline="0" dirty="0" smtClean="0"/>
              <a:t>Automated test, service virtualization</a:t>
            </a:r>
          </a:p>
          <a:p>
            <a:pPr marL="222496" indent="-222496">
              <a:buAutoNum type="arabicPeriod"/>
            </a:pPr>
            <a:r>
              <a:rPr lang="en-US" baseline="0" dirty="0" smtClean="0"/>
              <a:t>Configuration Management</a:t>
            </a:r>
          </a:p>
          <a:p>
            <a:pPr marL="222496" indent="-222496">
              <a:buAutoNum type="arabicPeriod"/>
            </a:pPr>
            <a:r>
              <a:rPr lang="en-US" baseline="0" dirty="0" smtClean="0"/>
              <a:t>Cloud Provisioning</a:t>
            </a:r>
          </a:p>
        </p:txBody>
      </p:sp>
      <p:sp>
        <p:nvSpPr>
          <p:cNvPr id="4" name="Slide Number Placeholder 3"/>
          <p:cNvSpPr>
            <a:spLocks noGrp="1"/>
          </p:cNvSpPr>
          <p:nvPr>
            <p:ph type="sldNum" sz="quarter" idx="10"/>
          </p:nvPr>
        </p:nvSpPr>
        <p:spPr/>
        <p:txBody>
          <a:bodyPr/>
          <a:lstStyle/>
          <a:p>
            <a:fld id="{9C4C1465-76C8-4610-B968-E64CE47E0FA7}" type="slidenum">
              <a:rPr lang="en-US" smtClean="0"/>
              <a:pPr/>
              <a:t>14</a:t>
            </a:fld>
            <a:endParaRPr lang="en-US" dirty="0"/>
          </a:p>
        </p:txBody>
      </p:sp>
    </p:spTree>
    <p:extLst>
      <p:ext uri="{BB962C8B-B14F-4D97-AF65-F5344CB8AC3E}">
        <p14:creationId xmlns:p14="http://schemas.microsoft.com/office/powerpoint/2010/main" val="34669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76A472B-D9D0-4442-99E7-AF1BFE0DD72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692366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1076"/>
            <a:ext cx="8229600" cy="3355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7880"/>
            <a:ext cx="8229600" cy="700164"/>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944367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8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922" b="11527"/>
          <a:stretch/>
        </p:blipFill>
        <p:spPr bwMode="gray">
          <a:xfrm>
            <a:off x="1" y="2064603"/>
            <a:ext cx="4483972"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2631240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September 14,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102846933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8044"/>
          </a:xfrm>
          <a:prstGeom prst="rect">
            <a:avLst/>
          </a:prstGeom>
          <a:solidFill>
            <a:srgbClr val="74BD1D"/>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2"/>
          </p:nvPr>
        </p:nvSpPr>
        <p:spPr>
          <a:xfrm>
            <a:off x="457200" y="1201261"/>
            <a:ext cx="8229600" cy="3203364"/>
          </a:xfrm>
          <a:prstGeom prst="rect">
            <a:avLst/>
          </a:prstGeom>
        </p:spPr>
        <p:txBody>
          <a:bodyPr/>
          <a:lstStyle>
            <a:lvl1pPr>
              <a:buClr>
                <a:schemeClr val="accent3">
                  <a:lumMod val="75000"/>
                </a:schemeClr>
              </a:buClr>
              <a:defRPr/>
            </a:lvl1pPr>
            <a:lvl2pPr>
              <a:buClr>
                <a:schemeClr val="accent3">
                  <a:lumMod val="75000"/>
                </a:schemeClr>
              </a:buClr>
              <a:defRPr/>
            </a:lvl2pPr>
            <a:lvl3pPr>
              <a:buClr>
                <a:schemeClr val="accent3">
                  <a:lumMod val="75000"/>
                </a:schemeClr>
              </a:buClr>
              <a:defRPr/>
            </a:lvl3pPr>
            <a:lvl4pPr>
              <a:buClr>
                <a:schemeClr val="accent3">
                  <a:lumMod val="75000"/>
                </a:schemeClr>
              </a:buClr>
              <a:defRPr/>
            </a:lvl4pPr>
            <a:lvl5pPr>
              <a:buClr>
                <a:schemeClr val="accent3">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670853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700164"/>
          </a:xfrm>
          <a:prstGeom prst="rect">
            <a:avLst/>
          </a:prstGeom>
        </p:spPr>
        <p:txBody>
          <a:bodyPr/>
          <a:lstStyle/>
          <a:p>
            <a:r>
              <a:rPr lang="en-US" dirty="0" smtClean="0"/>
              <a:t>Title - Title Case, Calibri 27 pt bold</a:t>
            </a:r>
            <a:br>
              <a:rPr lang="en-US" dirty="0" smtClean="0"/>
            </a:br>
            <a:r>
              <a:rPr lang="en-US" dirty="0" smtClean="0"/>
              <a:t>2 Line Max</a:t>
            </a:r>
            <a:endParaRPr lang="en-US" dirty="0"/>
          </a:p>
        </p:txBody>
      </p:sp>
      <p:sp>
        <p:nvSpPr>
          <p:cNvPr id="3" name="Content Placeholder 2"/>
          <p:cNvSpPr>
            <a:spLocks noGrp="1"/>
          </p:cNvSpPr>
          <p:nvPr>
            <p:ph idx="1" hasCustomPrompt="1"/>
          </p:nvPr>
        </p:nvSpPr>
        <p:spPr>
          <a:xfrm>
            <a:off x="457200" y="858044"/>
            <a:ext cx="8229600" cy="3626427"/>
          </a:xfrm>
          <a:prstGeom prst="rect">
            <a:avLst/>
          </a:prstGeom>
        </p:spPr>
        <p:txBody>
          <a:bodyPr/>
          <a:lstStyle>
            <a:lvl1pPr>
              <a:defRPr b="0"/>
            </a:lvl1pPr>
            <a:lvl2pPr>
              <a:defRPr b="0"/>
            </a:lvl2pPr>
            <a:lvl3pPr>
              <a:defRPr b="0"/>
            </a:lvl3pPr>
            <a:lvl4pPr>
              <a:defRPr b="0"/>
            </a:lvl4pPr>
            <a:lvl5pPr>
              <a:defRPr b="0"/>
            </a:lvl5pPr>
          </a:lstStyle>
          <a:p>
            <a:pPr lvl="0"/>
            <a:r>
              <a:rPr kumimoji="0" lang="en-US" sz="24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Bullet 1, Calibri regular 24 pt</a:t>
            </a:r>
            <a:endParaRPr lang="en-US" dirty="0" smtClean="0"/>
          </a:p>
          <a:p>
            <a:pPr lvl="1"/>
            <a:r>
              <a:rPr kumimoji="0" lang="en-US" sz="20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Sub-bullet, Calibri regular 20 pt</a:t>
            </a:r>
            <a:endParaRPr lang="en-US" dirty="0" smtClean="0"/>
          </a:p>
          <a:p>
            <a:pPr lvl="2"/>
            <a:r>
              <a:rPr kumimoji="0" lang="en-US" sz="18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Sub-sub-Bullet, Calibri regular 18 pt</a:t>
            </a:r>
            <a:endParaRPr lang="en-US" dirty="0" smtClean="0"/>
          </a:p>
          <a:p>
            <a:pPr lvl="3"/>
            <a:r>
              <a:rPr lang="en-US" dirty="0" smtClean="0"/>
              <a:t>Sub-sub-sub Bullet, Calibri regular 16 pt</a:t>
            </a:r>
          </a:p>
          <a:p>
            <a:pPr lvl="4"/>
            <a:r>
              <a:rPr lang="en-US" dirty="0" smtClean="0"/>
              <a:t>Sub-sub-sub-sub Bullet, Calibri regular 16 pt</a:t>
            </a:r>
            <a:endParaRPr lang="en-US" dirty="0"/>
          </a:p>
        </p:txBody>
      </p:sp>
    </p:spTree>
    <p:extLst>
      <p:ext uri="{BB962C8B-B14F-4D97-AF65-F5344CB8AC3E}">
        <p14:creationId xmlns:p14="http://schemas.microsoft.com/office/powerpoint/2010/main" val="763124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7" name="Title 6"/>
          <p:cNvSpPr>
            <a:spLocks noGrp="1"/>
          </p:cNvSpPr>
          <p:nvPr>
            <p:ph type="title"/>
          </p:nvPr>
        </p:nvSpPr>
        <p:spPr>
          <a:xfrm>
            <a:off x="457200" y="157880"/>
            <a:ext cx="8229600" cy="700164"/>
          </a:xfrm>
          <a:prstGeom prst="rect">
            <a:avLst/>
          </a:prstGeom>
        </p:spPr>
        <p:txBody>
          <a:bodyPr/>
          <a:lstStyle>
            <a:lvl1pPr>
              <a:defRPr/>
            </a:lvl1pPr>
          </a:lstStyle>
          <a:p>
            <a:r>
              <a:rPr lang="en-US" smtClean="0"/>
              <a:t>Click to edit Master title style</a:t>
            </a:r>
            <a:endParaRPr lang="en-US" dirty="0"/>
          </a:p>
        </p:txBody>
      </p:sp>
      <p:sp>
        <p:nvSpPr>
          <p:cNvPr id="12" name="Content Placeholder 11"/>
          <p:cNvSpPr>
            <a:spLocks noGrp="1"/>
          </p:cNvSpPr>
          <p:nvPr>
            <p:ph sz="quarter" idx="12"/>
          </p:nvPr>
        </p:nvSpPr>
        <p:spPr>
          <a:xfrm>
            <a:off x="304801"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3"/>
          </p:nvPr>
        </p:nvSpPr>
        <p:spPr>
          <a:xfrm>
            <a:off x="4724400"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smtClean="0"/>
              <a:pPr>
                <a:defRPr/>
              </a:pPr>
              <a:t>‹#›</a:t>
            </a:fld>
            <a:endParaRPr lang="en-US" dirty="0"/>
          </a:p>
        </p:txBody>
      </p:sp>
      <p:sp>
        <p:nvSpPr>
          <p:cNvPr id="11"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FFDF595D-8196-744E-8F48-A3B9481ABFF7}" type="datetime4">
              <a:rPr lang="x-none" smtClean="0"/>
              <a:pPr fontAlgn="auto">
                <a:spcBef>
                  <a:spcPts val="0"/>
                </a:spcBef>
                <a:spcAft>
                  <a:spcPts val="0"/>
                </a:spcAft>
              </a:pPr>
              <a:t>September 14, 2016</a:t>
            </a:fld>
            <a:endParaRPr lang="en-US" dirty="0"/>
          </a:p>
        </p:txBody>
      </p:sp>
      <p:sp>
        <p:nvSpPr>
          <p:cNvPr id="13" name="Footer Placeholder 2"/>
          <p:cNvSpPr>
            <a:spLocks noGrp="1"/>
          </p:cNvSpPr>
          <p:nvPr>
            <p:ph type="ftr" sz="quarter" idx="3"/>
          </p:nvPr>
        </p:nvSpPr>
        <p:spPr>
          <a:xfrm>
            <a:off x="2120900" y="4908011"/>
            <a:ext cx="54864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lang="en-US" smtClean="0"/>
              <a:t>Copyright © 2013 CA. All rights reserved.</a:t>
            </a:r>
            <a:endParaRPr lang="en-US"/>
          </a:p>
        </p:txBody>
      </p:sp>
    </p:spTree>
    <p:extLst>
      <p:ext uri="{BB962C8B-B14F-4D97-AF65-F5344CB8AC3E}">
        <p14:creationId xmlns:p14="http://schemas.microsoft.com/office/powerpoint/2010/main" val="2141146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363" b="19876"/>
          <a:stretch/>
        </p:blipFill>
        <p:spPr bwMode="gray">
          <a:xfrm>
            <a:off x="0" y="2064603"/>
            <a:ext cx="4431310"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317932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304"/>
            <a:ext cx="7772400" cy="110354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7349"/>
            <a:ext cx="6400800" cy="1315667"/>
          </a:xfrm>
          <a:prstGeom prst="rect">
            <a:avLst/>
          </a:prstGeom>
        </p:spPr>
        <p:txBody>
          <a:bodyPr/>
          <a:lstStyle>
            <a:lvl1pPr marL="0" indent="0" algn="ctr">
              <a:buNone/>
              <a:defRPr>
                <a:solidFill>
                  <a:schemeClr val="tx1">
                    <a:tint val="75000"/>
                  </a:schemeClr>
                </a:solidFill>
              </a:defRPr>
            </a:lvl1pPr>
            <a:lvl2pPr marL="457140" indent="0" algn="ctr">
              <a:buNone/>
              <a:defRPr>
                <a:solidFill>
                  <a:schemeClr val="tx1">
                    <a:tint val="75000"/>
                  </a:schemeClr>
                </a:solidFill>
              </a:defRPr>
            </a:lvl2pPr>
            <a:lvl3pPr marL="914280" indent="0" algn="ctr">
              <a:buNone/>
              <a:defRPr>
                <a:solidFill>
                  <a:schemeClr val="tx1">
                    <a:tint val="75000"/>
                  </a:schemeClr>
                </a:solidFill>
              </a:defRPr>
            </a:lvl3pPr>
            <a:lvl4pPr marL="1371420" indent="0" algn="ctr">
              <a:buNone/>
              <a:defRPr>
                <a:solidFill>
                  <a:schemeClr val="tx1">
                    <a:tint val="75000"/>
                  </a:schemeClr>
                </a:solidFill>
              </a:defRPr>
            </a:lvl4pPr>
            <a:lvl5pPr marL="1828560" indent="0" algn="ctr">
              <a:buNone/>
              <a:defRPr>
                <a:solidFill>
                  <a:schemeClr val="tx1">
                    <a:tint val="75000"/>
                  </a:schemeClr>
                </a:solidFill>
              </a:defRPr>
            </a:lvl5pPr>
            <a:lvl6pPr marL="2285700" indent="0" algn="ctr">
              <a:buNone/>
              <a:defRPr>
                <a:solidFill>
                  <a:schemeClr val="tx1">
                    <a:tint val="75000"/>
                  </a:schemeClr>
                </a:solidFill>
              </a:defRPr>
            </a:lvl6pPr>
            <a:lvl7pPr marL="2742840" indent="0" algn="ctr">
              <a:buNone/>
              <a:defRPr>
                <a:solidFill>
                  <a:schemeClr val="tx1">
                    <a:tint val="75000"/>
                  </a:schemeClr>
                </a:solidFill>
              </a:defRPr>
            </a:lvl7pPr>
            <a:lvl8pPr marL="3199980" indent="0" algn="ctr">
              <a:buNone/>
              <a:defRPr>
                <a:solidFill>
                  <a:schemeClr val="tx1">
                    <a:tint val="75000"/>
                  </a:schemeClr>
                </a:solidFill>
              </a:defRPr>
            </a:lvl8pPr>
            <a:lvl9pPr marL="3657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71678"/>
            <a:ext cx="2133600" cy="274098"/>
          </a:xfrm>
          <a:prstGeom prst="rect">
            <a:avLst/>
          </a:prstGeom>
        </p:spPr>
        <p:txBody>
          <a:bodyPr/>
          <a:lstStyle/>
          <a:p>
            <a:fld id="{8ACDB3CC-F982-40F9-8DD6-BCC9AFBF44BD}" type="datetime1">
              <a:rPr lang="en-US" smtClean="0"/>
              <a:pPr/>
              <a:t>9/14/2016</a:t>
            </a:fld>
            <a:endParaRPr lang="en-US" dirty="0"/>
          </a:p>
        </p:txBody>
      </p:sp>
      <p:sp>
        <p:nvSpPr>
          <p:cNvPr id="5" name="Footer Placeholder 4"/>
          <p:cNvSpPr>
            <a:spLocks noGrp="1"/>
          </p:cNvSpPr>
          <p:nvPr>
            <p:ph type="ftr" sz="quarter" idx="11"/>
          </p:nvPr>
        </p:nvSpPr>
        <p:spPr>
          <a:xfrm>
            <a:off x="3124201" y="4771678"/>
            <a:ext cx="2895600" cy="274098"/>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71678"/>
            <a:ext cx="2133600" cy="274098"/>
          </a:xfrm>
          <a:prstGeom prst="rect">
            <a:avLst/>
          </a:prstGeom>
        </p:spPr>
        <p:txBody>
          <a:bodyPr/>
          <a:lstStyle/>
          <a:p>
            <a:fld id="{AF88E988-FB04-AB4E-BE5A-59F242AF7F7A}" type="slidenum">
              <a:rPr lang="en-US" smtClean="0"/>
              <a:pPr/>
              <a:t>‹#›</a:t>
            </a:fld>
            <a:endParaRPr lang="en-US"/>
          </a:p>
        </p:txBody>
      </p:sp>
    </p:spTree>
    <p:extLst>
      <p:ext uri="{BB962C8B-B14F-4D97-AF65-F5344CB8AC3E}">
        <p14:creationId xmlns:p14="http://schemas.microsoft.com/office/powerpoint/2010/main" val="4207384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6" name="Text Placeholder 22"/>
          <p:cNvSpPr>
            <a:spLocks noGrp="1"/>
          </p:cNvSpPr>
          <p:nvPr>
            <p:ph type="body" sz="quarter" idx="16" hasCustomPrompt="1"/>
          </p:nvPr>
        </p:nvSpPr>
        <p:spPr bwMode="black">
          <a:xfrm>
            <a:off x="5029628" y="1950384"/>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Title Goes Here</a:t>
            </a:r>
          </a:p>
        </p:txBody>
      </p:sp>
      <p:sp>
        <p:nvSpPr>
          <p:cNvPr id="7" name="Text Placeholder 22"/>
          <p:cNvSpPr>
            <a:spLocks noGrp="1"/>
          </p:cNvSpPr>
          <p:nvPr>
            <p:ph type="body" sz="quarter" idx="17" hasCustomPrompt="1"/>
          </p:nvPr>
        </p:nvSpPr>
        <p:spPr bwMode="black">
          <a:xfrm>
            <a:off x="5029628" y="2139340"/>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First.Last@ca.com</a:t>
            </a:r>
          </a:p>
        </p:txBody>
      </p:sp>
      <p:sp>
        <p:nvSpPr>
          <p:cNvPr id="8" name="Text Placeholder 22"/>
          <p:cNvSpPr>
            <a:spLocks noGrp="1"/>
          </p:cNvSpPr>
          <p:nvPr>
            <p:ph type="body" sz="quarter" idx="18" hasCustomPrompt="1"/>
          </p:nvPr>
        </p:nvSpPr>
        <p:spPr bwMode="black">
          <a:xfrm>
            <a:off x="5289576" y="2419862"/>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a:t>
            </a:r>
            <a:r>
              <a:rPr lang="en-US" dirty="0" err="1" smtClean="0"/>
              <a:t>cainc</a:t>
            </a:r>
            <a:endParaRPr lang="en-US" dirty="0" smtClean="0"/>
          </a:p>
        </p:txBody>
      </p:sp>
      <p:sp>
        <p:nvSpPr>
          <p:cNvPr id="9" name="Text Placeholder 22"/>
          <p:cNvSpPr>
            <a:spLocks noGrp="1"/>
          </p:cNvSpPr>
          <p:nvPr>
            <p:ph type="body" sz="quarter" idx="19" hasCustomPrompt="1"/>
          </p:nvPr>
        </p:nvSpPr>
        <p:spPr bwMode="black">
          <a:xfrm>
            <a:off x="5289576" y="2670956"/>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slideshare.net/</a:t>
            </a:r>
            <a:r>
              <a:rPr lang="en-US" dirty="0" err="1" smtClean="0"/>
              <a:t>CAinc</a:t>
            </a:r>
            <a:endParaRPr lang="en-US" dirty="0" smtClean="0"/>
          </a:p>
        </p:txBody>
      </p:sp>
      <p:sp>
        <p:nvSpPr>
          <p:cNvPr id="10" name="Text Placeholder 22"/>
          <p:cNvSpPr>
            <a:spLocks noGrp="1"/>
          </p:cNvSpPr>
          <p:nvPr>
            <p:ph type="body" sz="quarter" idx="20" hasCustomPrompt="1"/>
          </p:nvPr>
        </p:nvSpPr>
        <p:spPr bwMode="black">
          <a:xfrm>
            <a:off x="5289576" y="2913881"/>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linkedin.com/company/ca-technologies</a:t>
            </a:r>
          </a:p>
        </p:txBody>
      </p:sp>
      <p:sp>
        <p:nvSpPr>
          <p:cNvPr id="11" name="Text Placeholder 29"/>
          <p:cNvSpPr>
            <a:spLocks noGrp="1"/>
          </p:cNvSpPr>
          <p:nvPr>
            <p:ph type="body" sz="quarter" idx="21" hasCustomPrompt="1"/>
          </p:nvPr>
        </p:nvSpPr>
        <p:spPr bwMode="black">
          <a:xfrm>
            <a:off x="5018612" y="3320198"/>
            <a:ext cx="1224057" cy="206769"/>
          </a:xfrm>
          <a:prstGeom prst="rect">
            <a:avLst/>
          </a:prstGeom>
        </p:spPr>
        <p:txBody>
          <a:bodyPr lIns="0" tIns="0" rIns="0" bIns="0"/>
          <a:lstStyle>
            <a:lvl1pPr>
              <a:buNone/>
              <a:defRPr sz="1400" b="1">
                <a:solidFill>
                  <a:schemeClr val="tx1"/>
                </a:solidFill>
              </a:defRPr>
            </a:lvl1pPr>
          </a:lstStyle>
          <a:p>
            <a:pPr lvl="0"/>
            <a:r>
              <a:rPr lang="en-US" dirty="0" smtClean="0"/>
              <a:t>ca.com</a:t>
            </a:r>
            <a:endParaRPr lang="en-US" dirty="0"/>
          </a:p>
        </p:txBody>
      </p:sp>
      <p:cxnSp>
        <p:nvCxnSpPr>
          <p:cNvPr id="12" name="Straight Connector 11"/>
          <p:cNvCxnSpPr/>
          <p:nvPr userDrawn="1"/>
        </p:nvCxnSpPr>
        <p:spPr bwMode="gray">
          <a:xfrm flipV="1">
            <a:off x="4321832" y="1361407"/>
            <a:ext cx="33246" cy="2834640"/>
          </a:xfrm>
          <a:prstGeom prst="line">
            <a:avLst/>
          </a:prstGeom>
          <a:noFill/>
          <a:ln w="25400" cap="flat" cmpd="sng" algn="ctr">
            <a:gradFill flip="none" rotWithShape="1">
              <a:gsLst>
                <a:gs pos="0">
                  <a:sysClr val="window" lastClr="FFFFFF"/>
                </a:gs>
                <a:gs pos="100000">
                  <a:prstClr val="white"/>
                </a:gs>
                <a:gs pos="47000">
                  <a:sysClr val="window" lastClr="FFFFFF">
                    <a:lumMod val="85000"/>
                  </a:sysClr>
                </a:gs>
              </a:gsLst>
              <a:lin ang="16200000" scaled="0"/>
              <a:tileRect/>
            </a:gradFill>
            <a:prstDash val="solid"/>
          </a:ln>
          <a:effectLst/>
        </p:spPr>
      </p:cxnSp>
      <p:sp>
        <p:nvSpPr>
          <p:cNvPr id="14" name="Text Placeholder 16"/>
          <p:cNvSpPr>
            <a:spLocks noGrp="1"/>
          </p:cNvSpPr>
          <p:nvPr>
            <p:ph type="body" sz="quarter" idx="22" hasCustomPrompt="1"/>
          </p:nvPr>
        </p:nvSpPr>
        <p:spPr bwMode="black">
          <a:xfrm>
            <a:off x="5029200" y="1679480"/>
            <a:ext cx="3200400" cy="228812"/>
          </a:xfrm>
          <a:prstGeom prst="rect">
            <a:avLst/>
          </a:prstGeom>
        </p:spPr>
        <p:txBody>
          <a:bodyPr lIns="0" tIns="0" rIns="0" bIns="0"/>
          <a:lstStyle>
            <a:lvl1pPr>
              <a:buNone/>
              <a:defRPr sz="1600" b="1">
                <a:solidFill>
                  <a:schemeClr val="tx1"/>
                </a:solidFill>
              </a:defRPr>
            </a:lvl1pPr>
            <a:lvl2pPr>
              <a:buNone/>
              <a:defRPr sz="1800" b="1"/>
            </a:lvl2pPr>
            <a:lvl3pPr>
              <a:buNone/>
              <a:defRPr sz="1600" b="1"/>
            </a:lvl3pPr>
            <a:lvl4pPr>
              <a:buNone/>
              <a:defRPr sz="1400" b="1"/>
            </a:lvl4pPr>
            <a:lvl5pPr>
              <a:buNone/>
              <a:defRPr sz="1400" b="1"/>
            </a:lvl5pPr>
          </a:lstStyle>
          <a:p>
            <a:r>
              <a:rPr lang="en-US" dirty="0" err="1" smtClean="0"/>
              <a:t>Firstname</a:t>
            </a:r>
            <a:r>
              <a:rPr lang="en-US" dirty="0" smtClean="0"/>
              <a:t> </a:t>
            </a:r>
            <a:r>
              <a:rPr lang="en-US" dirty="0" err="1" smtClean="0"/>
              <a:t>Lastname</a:t>
            </a:r>
            <a:endParaRPr lang="en-US" dirty="0" smtClean="0"/>
          </a:p>
        </p:txBody>
      </p:sp>
      <p:pic>
        <p:nvPicPr>
          <p:cNvPr id="18" name="Picture 17" descr="ca_r_1cr.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2423253" y="1702860"/>
            <a:ext cx="1683644" cy="1500824"/>
          </a:xfrm>
          <a:prstGeom prst="rect">
            <a:avLst/>
          </a:prstGeom>
        </p:spPr>
      </p:pic>
      <p:pic>
        <p:nvPicPr>
          <p:cNvPr id="19" name="Picture Placeholder 2"/>
          <p:cNvPicPr>
            <a:picLocks/>
          </p:cNvPicPr>
          <p:nvPr userDrawn="1"/>
        </p:nvPicPr>
        <p:blipFill>
          <a:blip r:embed="rId3"/>
          <a:stretch>
            <a:fillRect/>
          </a:stretch>
        </p:blipFill>
        <p:spPr bwMode="black">
          <a:xfrm>
            <a:off x="5015137" y="2442528"/>
            <a:ext cx="185512" cy="196215"/>
          </a:xfrm>
          <a:prstGeom prst="rect">
            <a:avLst/>
          </a:prstGeom>
        </p:spPr>
      </p:pic>
      <p:pic>
        <p:nvPicPr>
          <p:cNvPr id="20" name="Picture Placeholder 6"/>
          <p:cNvPicPr>
            <a:picLocks/>
          </p:cNvPicPr>
          <p:nvPr userDrawn="1"/>
        </p:nvPicPr>
        <p:blipFill>
          <a:blip r:embed="rId4"/>
          <a:stretch>
            <a:fillRect/>
          </a:stretch>
        </p:blipFill>
        <p:spPr bwMode="black">
          <a:xfrm>
            <a:off x="5024662" y="2684064"/>
            <a:ext cx="213505" cy="225822"/>
          </a:xfrm>
          <a:prstGeom prst="rect">
            <a:avLst/>
          </a:prstGeom>
        </p:spPr>
      </p:pic>
      <p:pic>
        <p:nvPicPr>
          <p:cNvPr id="21" name="Picture Placeholder 11"/>
          <p:cNvPicPr>
            <a:picLocks/>
          </p:cNvPicPr>
          <p:nvPr userDrawn="1"/>
        </p:nvPicPr>
        <p:blipFill>
          <a:blip r:embed="rId5"/>
          <a:stretch>
            <a:fillRect/>
          </a:stretch>
        </p:blipFill>
        <p:spPr bwMode="black">
          <a:xfrm>
            <a:off x="5015136" y="2917026"/>
            <a:ext cx="209325" cy="221402"/>
          </a:xfrm>
          <a:prstGeom prst="rect">
            <a:avLst/>
          </a:prstGeom>
        </p:spPr>
      </p:pic>
    </p:spTree>
    <p:extLst>
      <p:ext uri="{BB962C8B-B14F-4D97-AF65-F5344CB8AC3E}">
        <p14:creationId xmlns:p14="http://schemas.microsoft.com/office/powerpoint/2010/main" val="7951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41057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1375"/>
            <a:ext cx="8170124" cy="3278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8" y="514825"/>
            <a:ext cx="8178803" cy="289590"/>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304"/>
            <a:ext cx="7772400" cy="110354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7349"/>
            <a:ext cx="6400800" cy="1315667"/>
          </a:xfrm>
        </p:spPr>
        <p:txBody>
          <a:bodyPr/>
          <a:lstStyle>
            <a:lvl1pPr marL="0" indent="0" algn="ctr">
              <a:buNone/>
              <a:defRPr>
                <a:solidFill>
                  <a:schemeClr val="tx1">
                    <a:tint val="75000"/>
                  </a:schemeClr>
                </a:solidFill>
              </a:defRPr>
            </a:lvl1pPr>
            <a:lvl2pPr marL="457140" indent="0" algn="ctr">
              <a:buNone/>
              <a:defRPr>
                <a:solidFill>
                  <a:schemeClr val="tx1">
                    <a:tint val="75000"/>
                  </a:schemeClr>
                </a:solidFill>
              </a:defRPr>
            </a:lvl2pPr>
            <a:lvl3pPr marL="914280" indent="0" algn="ctr">
              <a:buNone/>
              <a:defRPr>
                <a:solidFill>
                  <a:schemeClr val="tx1">
                    <a:tint val="75000"/>
                  </a:schemeClr>
                </a:solidFill>
              </a:defRPr>
            </a:lvl3pPr>
            <a:lvl4pPr marL="1371420" indent="0" algn="ctr">
              <a:buNone/>
              <a:defRPr>
                <a:solidFill>
                  <a:schemeClr val="tx1">
                    <a:tint val="75000"/>
                  </a:schemeClr>
                </a:solidFill>
              </a:defRPr>
            </a:lvl4pPr>
            <a:lvl5pPr marL="1828560" indent="0" algn="ctr">
              <a:buNone/>
              <a:defRPr>
                <a:solidFill>
                  <a:schemeClr val="tx1">
                    <a:tint val="75000"/>
                  </a:schemeClr>
                </a:solidFill>
              </a:defRPr>
            </a:lvl5pPr>
            <a:lvl6pPr marL="2285700" indent="0" algn="ctr">
              <a:buNone/>
              <a:defRPr>
                <a:solidFill>
                  <a:schemeClr val="tx1">
                    <a:tint val="75000"/>
                  </a:schemeClr>
                </a:solidFill>
              </a:defRPr>
            </a:lvl6pPr>
            <a:lvl7pPr marL="2742840" indent="0" algn="ctr">
              <a:buNone/>
              <a:defRPr>
                <a:solidFill>
                  <a:schemeClr val="tx1">
                    <a:tint val="75000"/>
                  </a:schemeClr>
                </a:solidFill>
              </a:defRPr>
            </a:lvl7pPr>
            <a:lvl8pPr marL="3199980" indent="0" algn="ctr">
              <a:buNone/>
              <a:defRPr>
                <a:solidFill>
                  <a:schemeClr val="tx1">
                    <a:tint val="75000"/>
                  </a:schemeClr>
                </a:solidFill>
              </a:defRPr>
            </a:lvl8pPr>
            <a:lvl9pPr marL="3657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solidFill>
                  <a:prstClr val="white">
                    <a:tint val="75000"/>
                  </a:prstClr>
                </a:solidFill>
                <a:latin typeface="Calibri"/>
              </a:rPr>
              <a:pPr/>
              <a:t>9/14/2016</a:t>
            </a:fld>
            <a:endParaRPr lang="en-US" dirty="0">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AF88E988-FB04-AB4E-BE5A-59F242AF7F7A}"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231360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4525880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7"/>
            <a:ext cx="7772400" cy="102250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2054"/>
            <a:ext cx="7772400" cy="1126182"/>
          </a:xfrm>
        </p:spPr>
        <p:txBody>
          <a:bodyPr anchor="b"/>
          <a:lstStyle>
            <a:lvl1pPr marL="0" indent="0">
              <a:buNone/>
              <a:defRPr sz="2000">
                <a:solidFill>
                  <a:schemeClr val="tx1">
                    <a:tint val="75000"/>
                  </a:schemeClr>
                </a:solidFill>
              </a:defRPr>
            </a:lvl1pPr>
            <a:lvl2pPr marL="457140" indent="0">
              <a:buNone/>
              <a:defRPr sz="1800">
                <a:solidFill>
                  <a:schemeClr val="tx1">
                    <a:tint val="75000"/>
                  </a:schemeClr>
                </a:solidFill>
              </a:defRPr>
            </a:lvl2pPr>
            <a:lvl3pPr marL="914280" indent="0">
              <a:buNone/>
              <a:defRPr sz="1600">
                <a:solidFill>
                  <a:schemeClr val="tx1">
                    <a:tint val="75000"/>
                  </a:schemeClr>
                </a:solidFill>
              </a:defRPr>
            </a:lvl3pPr>
            <a:lvl4pPr marL="1371420" indent="0">
              <a:buNone/>
              <a:defRPr sz="1400">
                <a:solidFill>
                  <a:schemeClr val="tx1">
                    <a:tint val="75000"/>
                  </a:schemeClr>
                </a:solidFill>
              </a:defRPr>
            </a:lvl4pPr>
            <a:lvl5pPr marL="1828560" indent="0">
              <a:buNone/>
              <a:defRPr sz="1400">
                <a:solidFill>
                  <a:schemeClr val="tx1">
                    <a:tint val="75000"/>
                  </a:schemeClr>
                </a:solidFill>
              </a:defRPr>
            </a:lvl5pPr>
            <a:lvl6pPr marL="2285700" indent="0">
              <a:buNone/>
              <a:defRPr sz="1400">
                <a:solidFill>
                  <a:schemeClr val="tx1">
                    <a:tint val="75000"/>
                  </a:schemeClr>
                </a:solidFill>
              </a:defRPr>
            </a:lvl6pPr>
            <a:lvl7pPr marL="2742840" indent="0">
              <a:buNone/>
              <a:defRPr sz="1400">
                <a:solidFill>
                  <a:schemeClr val="tx1">
                    <a:tint val="75000"/>
                  </a:schemeClr>
                </a:solidFill>
              </a:defRPr>
            </a:lvl7pPr>
            <a:lvl8pPr marL="3199980" indent="0">
              <a:buNone/>
              <a:defRPr sz="1400">
                <a:solidFill>
                  <a:schemeClr val="tx1">
                    <a:tint val="75000"/>
                  </a:schemeClr>
                </a:solidFill>
              </a:defRPr>
            </a:lvl8pPr>
            <a:lvl9pPr marL="365712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91AF2B4D-6B12-4EDF-87BB-2B55CECB6611}"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17592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1264"/>
            <a:ext cx="4038600" cy="33976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1264"/>
            <a:ext cx="4038600" cy="33976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328278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2401"/>
            <a:ext cx="4040188" cy="480266"/>
          </a:xfrm>
        </p:spPr>
        <p:txBody>
          <a:bodyPr anchor="b"/>
          <a:lstStyle>
            <a:lvl1pPr marL="0" indent="0">
              <a:buNone/>
              <a:defRPr sz="2400" b="1"/>
            </a:lvl1pPr>
            <a:lvl2pPr marL="457140" indent="0">
              <a:buNone/>
              <a:defRPr sz="2000" b="1"/>
            </a:lvl2pPr>
            <a:lvl3pPr marL="914280" indent="0">
              <a:buNone/>
              <a:defRPr sz="1800" b="1"/>
            </a:lvl3pPr>
            <a:lvl4pPr marL="1371420" indent="0">
              <a:buNone/>
              <a:defRPr sz="1600" b="1"/>
            </a:lvl4pPr>
            <a:lvl5pPr marL="1828560" indent="0">
              <a:buNone/>
              <a:defRPr sz="1600" b="1"/>
            </a:lvl5pPr>
            <a:lvl6pPr marL="2285700" indent="0">
              <a:buNone/>
              <a:defRPr sz="1600" b="1"/>
            </a:lvl6pPr>
            <a:lvl7pPr marL="2742840" indent="0">
              <a:buNone/>
              <a:defRPr sz="1600" b="1"/>
            </a:lvl7pPr>
            <a:lvl8pPr marL="3199980" indent="0">
              <a:buNone/>
              <a:defRPr sz="1600" b="1"/>
            </a:lvl8pPr>
            <a:lvl9pPr marL="365712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2667"/>
            <a:ext cx="4040188"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5" y="1152401"/>
            <a:ext cx="4041775" cy="480266"/>
          </a:xfrm>
        </p:spPr>
        <p:txBody>
          <a:bodyPr anchor="b"/>
          <a:lstStyle>
            <a:lvl1pPr marL="0" indent="0">
              <a:buNone/>
              <a:defRPr sz="2400" b="1"/>
            </a:lvl1pPr>
            <a:lvl2pPr marL="457140" indent="0">
              <a:buNone/>
              <a:defRPr sz="2000" b="1"/>
            </a:lvl2pPr>
            <a:lvl3pPr marL="914280" indent="0">
              <a:buNone/>
              <a:defRPr sz="1800" b="1"/>
            </a:lvl3pPr>
            <a:lvl4pPr marL="1371420" indent="0">
              <a:buNone/>
              <a:defRPr sz="1600" b="1"/>
            </a:lvl4pPr>
            <a:lvl5pPr marL="1828560" indent="0">
              <a:buNone/>
              <a:defRPr sz="1600" b="1"/>
            </a:lvl5pPr>
            <a:lvl6pPr marL="2285700" indent="0">
              <a:buNone/>
              <a:defRPr sz="1600" b="1"/>
            </a:lvl6pPr>
            <a:lvl7pPr marL="2742840" indent="0">
              <a:buNone/>
              <a:defRPr sz="1600" b="1"/>
            </a:lvl7pPr>
            <a:lvl8pPr marL="3199980" indent="0">
              <a:buNone/>
              <a:defRPr sz="1600" b="1"/>
            </a:lvl8pPr>
            <a:lvl9pPr marL="365712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5" y="1632667"/>
            <a:ext cx="4041775" cy="296621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alibri"/>
            </a:endParaRPr>
          </a:p>
        </p:txBody>
      </p:sp>
      <p:sp>
        <p:nvSpPr>
          <p:cNvPr id="9" name="Slide Number Placeholder 8"/>
          <p:cNvSpPr>
            <a:spLocks noGrp="1"/>
          </p:cNvSpPr>
          <p:nvPr>
            <p:ph type="sldNum" sz="quarter" idx="12"/>
          </p:nvPr>
        </p:nvSpPr>
        <p:spPr/>
        <p:txBody>
          <a:bodyPr/>
          <a:lstStyle/>
          <a:p>
            <a:fld id="{2066355A-084C-D24E-9AD2-7E4FC41EA627}"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671607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alibri"/>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586997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alibri"/>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175227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5" y="204977"/>
            <a:ext cx="3008313" cy="87234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986"/>
            <a:ext cx="5111750" cy="43939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5" y="1077326"/>
            <a:ext cx="3008313" cy="3521555"/>
          </a:xfrm>
        </p:spPr>
        <p:txBody>
          <a:bodyPr/>
          <a:lstStyle>
            <a:lvl1pPr marL="0" indent="0">
              <a:buNone/>
              <a:defRPr sz="1400"/>
            </a:lvl1pPr>
            <a:lvl2pPr marL="457140" indent="0">
              <a:buNone/>
              <a:defRPr sz="1200"/>
            </a:lvl2pPr>
            <a:lvl3pPr marL="914280" indent="0">
              <a:buNone/>
              <a:defRPr sz="1000"/>
            </a:lvl3pPr>
            <a:lvl4pPr marL="1371420" indent="0">
              <a:buNone/>
              <a:defRPr sz="900"/>
            </a:lvl4pPr>
            <a:lvl5pPr marL="1828560" indent="0">
              <a:buNone/>
              <a:defRPr sz="900"/>
            </a:lvl5pPr>
            <a:lvl6pPr marL="2285700" indent="0">
              <a:buNone/>
              <a:defRPr sz="900"/>
            </a:lvl6pPr>
            <a:lvl7pPr marL="2742840" indent="0">
              <a:buNone/>
              <a:defRPr sz="900"/>
            </a:lvl7pPr>
            <a:lvl8pPr marL="3199980" indent="0">
              <a:buNone/>
              <a:defRPr sz="900"/>
            </a:lvl8pPr>
            <a:lvl9pPr marL="365712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white">
                    <a:tint val="75000"/>
                  </a:prstClr>
                </a:solidFill>
                <a:latin typeface="Calibri"/>
              </a:rPr>
              <a:pPr/>
              <a:t>‹#›</a:t>
            </a:fld>
            <a:endParaRPr lang="en-US" dirty="0">
              <a:solidFill>
                <a:srgbClr val="9BBB59">
                  <a:shade val="75000"/>
                </a:srgbClr>
              </a:solidFill>
              <a:latin typeface="Calibri"/>
            </a:endParaRPr>
          </a:p>
        </p:txBody>
      </p:sp>
    </p:spTree>
    <p:extLst>
      <p:ext uri="{BB962C8B-B14F-4D97-AF65-F5344CB8AC3E}">
        <p14:creationId xmlns:p14="http://schemas.microsoft.com/office/powerpoint/2010/main" val="3409956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5"/>
            <a:ext cx="5486400" cy="42544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006"/>
            <a:ext cx="5486400" cy="3088958"/>
          </a:xfrm>
        </p:spPr>
        <p:txBody>
          <a:bodyPr/>
          <a:lstStyle>
            <a:lvl1pPr marL="0" indent="0">
              <a:buNone/>
              <a:defRPr sz="3200"/>
            </a:lvl1pPr>
            <a:lvl2pPr marL="457140" indent="0">
              <a:buNone/>
              <a:defRPr sz="2800"/>
            </a:lvl2pPr>
            <a:lvl3pPr marL="914280" indent="0">
              <a:buNone/>
              <a:defRPr sz="2400"/>
            </a:lvl3pPr>
            <a:lvl4pPr marL="1371420" indent="0">
              <a:buNone/>
              <a:defRPr sz="2000"/>
            </a:lvl4pPr>
            <a:lvl5pPr marL="1828560" indent="0">
              <a:buNone/>
              <a:defRPr sz="2000"/>
            </a:lvl5pPr>
            <a:lvl6pPr marL="2285700" indent="0">
              <a:buNone/>
              <a:defRPr sz="2000"/>
            </a:lvl6pPr>
            <a:lvl7pPr marL="2742840" indent="0">
              <a:buNone/>
              <a:defRPr sz="2000"/>
            </a:lvl7pPr>
            <a:lvl8pPr marL="3199980" indent="0">
              <a:buNone/>
              <a:defRPr sz="2000"/>
            </a:lvl8pPr>
            <a:lvl9pPr marL="3657120" indent="0">
              <a:buNone/>
              <a:defRPr sz="2000"/>
            </a:lvl9pPr>
          </a:lstStyle>
          <a:p>
            <a:endParaRPr lang="en-US"/>
          </a:p>
        </p:txBody>
      </p:sp>
      <p:sp>
        <p:nvSpPr>
          <p:cNvPr id="4" name="Text Placeholder 3"/>
          <p:cNvSpPr>
            <a:spLocks noGrp="1"/>
          </p:cNvSpPr>
          <p:nvPr>
            <p:ph type="body" sz="half" idx="2"/>
          </p:nvPr>
        </p:nvSpPr>
        <p:spPr>
          <a:xfrm>
            <a:off x="1792288" y="4029237"/>
            <a:ext cx="5486400" cy="604206"/>
          </a:xfrm>
        </p:spPr>
        <p:txBody>
          <a:bodyPr/>
          <a:lstStyle>
            <a:lvl1pPr marL="0" indent="0">
              <a:buNone/>
              <a:defRPr sz="1400"/>
            </a:lvl1pPr>
            <a:lvl2pPr marL="457140" indent="0">
              <a:buNone/>
              <a:defRPr sz="1200"/>
            </a:lvl2pPr>
            <a:lvl3pPr marL="914280" indent="0">
              <a:buNone/>
              <a:defRPr sz="1000"/>
            </a:lvl3pPr>
            <a:lvl4pPr marL="1371420" indent="0">
              <a:buNone/>
              <a:defRPr sz="900"/>
            </a:lvl4pPr>
            <a:lvl5pPr marL="1828560" indent="0">
              <a:buNone/>
              <a:defRPr sz="900"/>
            </a:lvl5pPr>
            <a:lvl6pPr marL="2285700" indent="0">
              <a:buNone/>
              <a:defRPr sz="900"/>
            </a:lvl6pPr>
            <a:lvl7pPr marL="2742840" indent="0">
              <a:buNone/>
              <a:defRPr sz="900"/>
            </a:lvl7pPr>
            <a:lvl8pPr marL="3199980" indent="0">
              <a:buNone/>
              <a:defRPr sz="900"/>
            </a:lvl8pPr>
            <a:lvl9pPr marL="365712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0038337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0785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8045"/>
            <a:ext cx="4038600" cy="3397616"/>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58045"/>
            <a:ext cx="4038600" cy="3397616"/>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546098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171"/>
            <a:ext cx="2057400" cy="439270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171"/>
            <a:ext cx="6019800" cy="439270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solidFill>
                  <a:prstClr val="white">
                    <a:tint val="75000"/>
                  </a:prstClr>
                </a:solidFill>
                <a:latin typeface="Calibri"/>
              </a:rPr>
              <a:pPr/>
              <a:t>9/14/2016</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737651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4"/>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8263"/>
          </a:xfrm>
        </p:spPr>
        <p:txBody>
          <a:bodyPr vert="horz" lIns="91440" tIns="45720" rIns="91440" bIns="1280160" rtlCol="0" anchor="ctr" anchorCtr="0">
            <a:normAutofit/>
          </a:bodyPr>
          <a:lstStyle>
            <a:lvl1pPr marL="342900" indent="-342900" algn="ctr" defTabSz="457200"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0"/>
            <a:ext cx="2167128" cy="3675888"/>
          </a:xfrm>
          <a:prstGeom prst="rect">
            <a:avLst/>
          </a:prstGeom>
          <a:solidFill>
            <a:srgbClr val="22475C">
              <a:alpha val="95000"/>
            </a:srgb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290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September 14,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3231543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1"/>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488707"/>
          </a:xfrm>
          <a:prstGeom prst="rect">
            <a:avLst/>
          </a:prstGeom>
        </p:spPr>
        <p:txBody>
          <a:bodyPr>
            <a:noAutofit/>
          </a:bodyPr>
          <a:lstStyle>
            <a:lvl1pPr marL="0" indent="0">
              <a:buNone/>
              <a:defRPr sz="1200" b="1">
                <a:solidFill>
                  <a:schemeClr val="bg1"/>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4762226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2"/>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2"/>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255387"/>
          </a:xfrm>
          <a:prstGeom prst="rect">
            <a:avLst/>
          </a:prstGeom>
        </p:spPr>
        <p:txBody>
          <a:bodyPr>
            <a:noAutofit/>
          </a:bodyPr>
          <a:lstStyle>
            <a:lvl1pPr marL="0" indent="0">
              <a:buNone/>
              <a:defRPr sz="1200" b="1">
                <a:solidFill>
                  <a:schemeClr val="bg2"/>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pic>
        <p:nvPicPr>
          <p:cNvPr id="12" name="Picture 11" descr="ca_r_1cr_gre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8170826" y="4310413"/>
            <a:ext cx="695324" cy="576677"/>
          </a:xfrm>
          <a:prstGeom prst="rect">
            <a:avLst/>
          </a:prstGeom>
        </p:spPr>
      </p:pic>
    </p:spTree>
    <p:extLst>
      <p:ext uri="{BB962C8B-B14F-4D97-AF65-F5344CB8AC3E}">
        <p14:creationId xmlns:p14="http://schemas.microsoft.com/office/powerpoint/2010/main" val="38185526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emf"/><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918"/>
            <a:ext cx="8229600" cy="339725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
          <a:xfrm>
            <a:off x="457200" y="15788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8" name="TextBox 7"/>
          <p:cNvSpPr txBox="1"/>
          <p:nvPr/>
        </p:nvSpPr>
        <p:spPr bwMode="black">
          <a:xfrm>
            <a:off x="393807" y="4727631"/>
            <a:ext cx="527125" cy="251028"/>
          </a:xfrm>
          <a:prstGeom prst="rect">
            <a:avLst/>
          </a:prstGeom>
          <a:noFill/>
        </p:spPr>
        <p:txBody>
          <a:bodyPr wrap="square"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all" spc="0" normalizeH="0" baseline="0" noProof="0" smtClean="0">
                <a:ln>
                  <a:noFill/>
                </a:ln>
                <a:solidFill>
                  <a:srgbClr val="6D7D80"/>
                </a:solidFill>
                <a:effectLst/>
                <a:uLnTx/>
                <a:uFillTx/>
                <a:latin typeface="+mn-lt"/>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sz="700" b="0" i="0" u="none" strike="noStrike" kern="1200" cap="all" spc="0" normalizeH="0" baseline="0" noProof="0" dirty="0">
              <a:ln>
                <a:noFill/>
              </a:ln>
              <a:solidFill>
                <a:srgbClr val="6D7D80"/>
              </a:solidFill>
              <a:effectLst/>
              <a:uLnTx/>
              <a:uFillTx/>
              <a:latin typeface="+mn-lt"/>
              <a:ea typeface="Arial Unicode MS" pitchFamily="34" charset="-128"/>
              <a:cs typeface="Arial Unicode MS" pitchFamily="34" charset="-128"/>
            </a:endParaRPr>
          </a:p>
        </p:txBody>
      </p:sp>
      <p:sp>
        <p:nvSpPr>
          <p:cNvPr id="11" name="TextBox 10"/>
          <p:cNvSpPr txBox="1"/>
          <p:nvPr/>
        </p:nvSpPr>
        <p:spPr bwMode="black">
          <a:xfrm>
            <a:off x="1251787" y="4727631"/>
            <a:ext cx="6649154" cy="251028"/>
          </a:xfrm>
          <a:prstGeom prst="rect">
            <a:avLst/>
          </a:prstGeom>
          <a:noFill/>
        </p:spPr>
        <p:txBody>
          <a:bodyPr wrap="square" rtlCol="0">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all" spc="0" normalizeH="0" baseline="0" noProof="0" dirty="0" smtClean="0">
                <a:ln>
                  <a:noFill/>
                </a:ln>
                <a:solidFill>
                  <a:srgbClr val="6D7D80"/>
                </a:solidFill>
                <a:effectLst/>
                <a:uLnTx/>
                <a:uFillTx/>
                <a:latin typeface="+mn-lt"/>
                <a:ea typeface="Arial Unicode MS" pitchFamily="34" charset="-128"/>
                <a:cs typeface="Arial Unicode MS" pitchFamily="34" charset="-128"/>
              </a:rPr>
              <a:t>© 2014 CA. All rights reserved.</a:t>
            </a:r>
          </a:p>
        </p:txBody>
      </p:sp>
      <p:grpSp>
        <p:nvGrpSpPr>
          <p:cNvPr id="24" name="Group 23"/>
          <p:cNvGrpSpPr/>
          <p:nvPr/>
        </p:nvGrpSpPr>
        <p:grpSpPr bwMode="invGray">
          <a:xfrm>
            <a:off x="8186738" y="4479925"/>
            <a:ext cx="509587" cy="423863"/>
            <a:chOff x="8186738" y="4479925"/>
            <a:chExt cx="509587" cy="423863"/>
          </a:xfrm>
        </p:grpSpPr>
        <p:sp>
          <p:nvSpPr>
            <p:cNvPr id="1027"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20" r:id="rId1"/>
    <p:sldLayoutId id="2147483760" r:id="rId2"/>
    <p:sldLayoutId id="2147483712" r:id="rId3"/>
    <p:sldLayoutId id="2147483713" r:id="rId4"/>
    <p:sldLayoutId id="2147483766" r:id="rId5"/>
    <p:sldLayoutId id="2147483714" r:id="rId6"/>
    <p:sldLayoutId id="2147483791" r:id="rId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l="-1000" t="-1000" r="-1000" b="-1000"/>
          </a:stretch>
        </a:blipFill>
        <a:effectLst/>
      </p:bgPr>
    </p:bg>
    <p:spTree>
      <p:nvGrpSpPr>
        <p:cNvPr id="1" name=""/>
        <p:cNvGrpSpPr/>
        <p:nvPr/>
      </p:nvGrpSpPr>
      <p:grpSpPr>
        <a:xfrm>
          <a:off x="0" y="0"/>
          <a:ext cx="0" cy="0"/>
          <a:chOff x="0" y="0"/>
          <a:chExt cx="0" cy="0"/>
        </a:xfrm>
      </p:grpSpPr>
      <p:pic>
        <p:nvPicPr>
          <p:cNvPr id="8" name="Picture 7" descr="ca_r_1cr.eps"/>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50445857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6" r:id="rId8"/>
    <p:sldLayoutId id="2147483777" r:id="rId9"/>
    <p:sldLayoutId id="2147483778" r:id="rId10"/>
  </p:sldLayoutIdLst>
  <p:timing>
    <p:tnLst>
      <p:par>
        <p:cTn id="1" dur="indefinite" restart="never" nodeType="tmRoot"/>
      </p:par>
    </p:tnLst>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64" r:id="rId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t="-1000" r="-1000" b="-1000"/>
          </a:stretch>
        </a:blip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bwMode="black">
          <a:xfrm>
            <a:off x="438193" y="87381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txStyles>
    <p:titleStyle>
      <a:lvl1pPr algn="l" defTabSz="457200" rtl="0" eaLnBrk="1" latinLnBrk="0" hangingPunct="1">
        <a:lnSpc>
          <a:spcPct val="90000"/>
        </a:lnSpc>
        <a:spcBef>
          <a:spcPct val="0"/>
        </a:spcBef>
        <a:buFont typeface="Arial" pitchFamily="34" charset="0"/>
        <a:buNone/>
        <a:defRPr kumimoji="0" lang="en-US" sz="3600" b="0" i="0" u="none" strike="noStrike" kern="1200" cap="none" spc="0" normalizeH="0" baseline="0" noProof="0" dirty="0">
          <a:ln>
            <a:noFill/>
          </a:ln>
          <a:solidFill>
            <a:schemeClr val="bg1"/>
          </a:solidFill>
          <a:effectLst/>
          <a:uLnTx/>
          <a:uFillTx/>
          <a:latin typeface="+mn-lt"/>
          <a:ea typeface="+mn-ea"/>
          <a:cs typeface="+mn-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170"/>
            <a:ext cx="8229600" cy="858044"/>
          </a:xfrm>
          <a:prstGeom prst="rect">
            <a:avLst/>
          </a:prstGeom>
        </p:spPr>
        <p:txBody>
          <a:bodyPr vert="horz" lIns="91428" tIns="45714" rIns="91428" bIns="4571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1264"/>
            <a:ext cx="8229600" cy="3397615"/>
          </a:xfrm>
          <a:prstGeom prst="rect">
            <a:avLst/>
          </a:prstGeom>
        </p:spPr>
        <p:txBody>
          <a:bodyPr vert="horz" lIns="91428" tIns="45714" rIns="91428" bIns="457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71678"/>
            <a:ext cx="2133600" cy="274098"/>
          </a:xfrm>
          <a:prstGeom prst="rect">
            <a:avLst/>
          </a:prstGeom>
        </p:spPr>
        <p:txBody>
          <a:bodyPr vert="horz" lIns="91428" tIns="45714" rIns="91428" bIns="45714" rtlCol="0" anchor="ctr"/>
          <a:lstStyle>
            <a:lvl1pPr algn="l">
              <a:defRPr sz="1200">
                <a:solidFill>
                  <a:schemeClr val="tx1">
                    <a:tint val="75000"/>
                  </a:schemeClr>
                </a:solidFill>
              </a:defRPr>
            </a:lvl1pPr>
          </a:lstStyle>
          <a:p>
            <a:pPr defTabSz="457140"/>
            <a:fld id="{68C2560D-EC28-3B41-86E8-18F1CE0113B4}" type="datetimeFigureOut">
              <a:rPr lang="en-US" smtClean="0">
                <a:solidFill>
                  <a:prstClr val="white">
                    <a:tint val="75000"/>
                  </a:prstClr>
                </a:solidFill>
                <a:latin typeface="Calibri"/>
              </a:rPr>
              <a:pPr defTabSz="457140"/>
              <a:t>9/14/2016</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124201" y="4771678"/>
            <a:ext cx="2895600" cy="274098"/>
          </a:xfrm>
          <a:prstGeom prst="rect">
            <a:avLst/>
          </a:prstGeom>
        </p:spPr>
        <p:txBody>
          <a:bodyPr vert="horz" lIns="91428" tIns="45714" rIns="91428" bIns="45714" rtlCol="0" anchor="ctr"/>
          <a:lstStyle>
            <a:lvl1pPr algn="ctr">
              <a:defRPr sz="1200">
                <a:solidFill>
                  <a:schemeClr val="tx1">
                    <a:tint val="75000"/>
                  </a:schemeClr>
                </a:solidFill>
              </a:defRPr>
            </a:lvl1pPr>
          </a:lstStyle>
          <a:p>
            <a:pPr defTabSz="457140"/>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6553200" y="4771678"/>
            <a:ext cx="2133600" cy="274098"/>
          </a:xfrm>
          <a:prstGeom prst="rect">
            <a:avLst/>
          </a:prstGeom>
        </p:spPr>
        <p:txBody>
          <a:bodyPr vert="horz" lIns="91428" tIns="45714" rIns="91428" bIns="45714" rtlCol="0" anchor="ctr"/>
          <a:lstStyle>
            <a:lvl1pPr algn="r">
              <a:defRPr sz="1200">
                <a:solidFill>
                  <a:schemeClr val="tx1">
                    <a:tint val="75000"/>
                  </a:schemeClr>
                </a:solidFill>
              </a:defRPr>
            </a:lvl1pPr>
          </a:lstStyle>
          <a:p>
            <a:pPr defTabSz="457140"/>
            <a:fld id="{2066355A-084C-D24E-9AD2-7E4FC41EA627}" type="slidenum">
              <a:rPr lang="en-US" smtClean="0">
                <a:solidFill>
                  <a:prstClr val="white">
                    <a:tint val="75000"/>
                  </a:prstClr>
                </a:solidFill>
                <a:latin typeface="Calibri"/>
              </a:rPr>
              <a:pPr defTabSz="457140"/>
              <a:t>‹#›</a:t>
            </a:fld>
            <a:endParaRPr lang="en-US">
              <a:solidFill>
                <a:prstClr val="white">
                  <a:tint val="75000"/>
                </a:prstClr>
              </a:solidFill>
              <a:latin typeface="Calibri"/>
            </a:endParaRPr>
          </a:p>
        </p:txBody>
      </p:sp>
    </p:spTree>
    <p:extLst>
      <p:ext uri="{BB962C8B-B14F-4D97-AF65-F5344CB8AC3E}">
        <p14:creationId xmlns:p14="http://schemas.microsoft.com/office/powerpoint/2010/main" val="756361118"/>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ctr" defTabSz="457140" rtl="0" eaLnBrk="1" latinLnBrk="0" hangingPunct="1">
        <a:spcBef>
          <a:spcPct val="0"/>
        </a:spcBef>
        <a:buNone/>
        <a:defRPr sz="4400" kern="1200">
          <a:solidFill>
            <a:schemeClr val="tx1"/>
          </a:solidFill>
          <a:latin typeface="+mj-lt"/>
          <a:ea typeface="+mj-ea"/>
          <a:cs typeface="+mj-cs"/>
        </a:defRPr>
      </a:lvl1pPr>
    </p:titleStyle>
    <p:bodyStyle>
      <a:lvl1pPr marL="342855" indent="-342855" algn="l" defTabSz="457140" rtl="0" eaLnBrk="1" latinLnBrk="0" hangingPunct="1">
        <a:spcBef>
          <a:spcPct val="20000"/>
        </a:spcBef>
        <a:buFont typeface="Arial"/>
        <a:buChar char="•"/>
        <a:defRPr sz="3200" kern="1200">
          <a:solidFill>
            <a:schemeClr val="tx1"/>
          </a:solidFill>
          <a:latin typeface="+mn-lt"/>
          <a:ea typeface="+mn-ea"/>
          <a:cs typeface="+mn-cs"/>
        </a:defRPr>
      </a:lvl1pPr>
      <a:lvl2pPr marL="742853" indent="-285712" algn="l" defTabSz="457140" rtl="0" eaLnBrk="1" latinLnBrk="0" hangingPunct="1">
        <a:spcBef>
          <a:spcPct val="20000"/>
        </a:spcBef>
        <a:buFont typeface="Arial"/>
        <a:buChar char="–"/>
        <a:defRPr sz="2800" kern="1200">
          <a:solidFill>
            <a:schemeClr val="tx1"/>
          </a:solidFill>
          <a:latin typeface="+mn-lt"/>
          <a:ea typeface="+mn-ea"/>
          <a:cs typeface="+mn-cs"/>
        </a:defRPr>
      </a:lvl2pPr>
      <a:lvl3pPr marL="1142850" indent="-228570" algn="l" defTabSz="457140" rtl="0" eaLnBrk="1" latinLnBrk="0" hangingPunct="1">
        <a:spcBef>
          <a:spcPct val="20000"/>
        </a:spcBef>
        <a:buFont typeface="Arial"/>
        <a:buChar char="•"/>
        <a:defRPr sz="2400" kern="1200">
          <a:solidFill>
            <a:schemeClr val="tx1"/>
          </a:solidFill>
          <a:latin typeface="+mn-lt"/>
          <a:ea typeface="+mn-ea"/>
          <a:cs typeface="+mn-cs"/>
        </a:defRPr>
      </a:lvl3pPr>
      <a:lvl4pPr marL="1599990" indent="-228570" algn="l" defTabSz="457140" rtl="0" eaLnBrk="1" latinLnBrk="0" hangingPunct="1">
        <a:spcBef>
          <a:spcPct val="20000"/>
        </a:spcBef>
        <a:buFont typeface="Arial"/>
        <a:buChar char="–"/>
        <a:defRPr sz="2000" kern="1200">
          <a:solidFill>
            <a:schemeClr val="tx1"/>
          </a:solidFill>
          <a:latin typeface="+mn-lt"/>
          <a:ea typeface="+mn-ea"/>
          <a:cs typeface="+mn-cs"/>
        </a:defRPr>
      </a:lvl4pPr>
      <a:lvl5pPr marL="2057130" indent="-228570" algn="l" defTabSz="457140" rtl="0" eaLnBrk="1" latinLnBrk="0" hangingPunct="1">
        <a:spcBef>
          <a:spcPct val="20000"/>
        </a:spcBef>
        <a:buFont typeface="Arial"/>
        <a:buChar char="»"/>
        <a:defRPr sz="2000" kern="1200">
          <a:solidFill>
            <a:schemeClr val="tx1"/>
          </a:solidFill>
          <a:latin typeface="+mn-lt"/>
          <a:ea typeface="+mn-ea"/>
          <a:cs typeface="+mn-cs"/>
        </a:defRPr>
      </a:lvl5pPr>
      <a:lvl6pPr marL="2514270" indent="-228570" algn="l" defTabSz="457140" rtl="0" eaLnBrk="1" latinLnBrk="0" hangingPunct="1">
        <a:spcBef>
          <a:spcPct val="20000"/>
        </a:spcBef>
        <a:buFont typeface="Arial"/>
        <a:buChar char="•"/>
        <a:defRPr sz="2000" kern="1200">
          <a:solidFill>
            <a:schemeClr val="tx1"/>
          </a:solidFill>
          <a:latin typeface="+mn-lt"/>
          <a:ea typeface="+mn-ea"/>
          <a:cs typeface="+mn-cs"/>
        </a:defRPr>
      </a:lvl6pPr>
      <a:lvl7pPr marL="2971410" indent="-228570" algn="l" defTabSz="457140" rtl="0" eaLnBrk="1" latinLnBrk="0" hangingPunct="1">
        <a:spcBef>
          <a:spcPct val="20000"/>
        </a:spcBef>
        <a:buFont typeface="Arial"/>
        <a:buChar char="•"/>
        <a:defRPr sz="2000" kern="1200">
          <a:solidFill>
            <a:schemeClr val="tx1"/>
          </a:solidFill>
          <a:latin typeface="+mn-lt"/>
          <a:ea typeface="+mn-ea"/>
          <a:cs typeface="+mn-cs"/>
        </a:defRPr>
      </a:lvl7pPr>
      <a:lvl8pPr marL="3428550" indent="-228570" algn="l" defTabSz="457140" rtl="0" eaLnBrk="1" latinLnBrk="0" hangingPunct="1">
        <a:spcBef>
          <a:spcPct val="20000"/>
        </a:spcBef>
        <a:buFont typeface="Arial"/>
        <a:buChar char="•"/>
        <a:defRPr sz="2000" kern="1200">
          <a:solidFill>
            <a:schemeClr val="tx1"/>
          </a:solidFill>
          <a:latin typeface="+mn-lt"/>
          <a:ea typeface="+mn-ea"/>
          <a:cs typeface="+mn-cs"/>
        </a:defRPr>
      </a:lvl8pPr>
      <a:lvl9pPr marL="3885690" indent="-228570" algn="l" defTabSz="45714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0" rtl="0" eaLnBrk="1" latinLnBrk="0" hangingPunct="1">
        <a:defRPr sz="1800" kern="1200">
          <a:solidFill>
            <a:schemeClr val="tx1"/>
          </a:solidFill>
          <a:latin typeface="+mn-lt"/>
          <a:ea typeface="+mn-ea"/>
          <a:cs typeface="+mn-cs"/>
        </a:defRPr>
      </a:lvl1pPr>
      <a:lvl2pPr marL="457140" algn="l" defTabSz="457140" rtl="0" eaLnBrk="1" latinLnBrk="0" hangingPunct="1">
        <a:defRPr sz="1800" kern="1200">
          <a:solidFill>
            <a:schemeClr val="tx1"/>
          </a:solidFill>
          <a:latin typeface="+mn-lt"/>
          <a:ea typeface="+mn-ea"/>
          <a:cs typeface="+mn-cs"/>
        </a:defRPr>
      </a:lvl2pPr>
      <a:lvl3pPr marL="914280" algn="l" defTabSz="457140" rtl="0" eaLnBrk="1" latinLnBrk="0" hangingPunct="1">
        <a:defRPr sz="1800" kern="1200">
          <a:solidFill>
            <a:schemeClr val="tx1"/>
          </a:solidFill>
          <a:latin typeface="+mn-lt"/>
          <a:ea typeface="+mn-ea"/>
          <a:cs typeface="+mn-cs"/>
        </a:defRPr>
      </a:lvl3pPr>
      <a:lvl4pPr marL="1371420" algn="l" defTabSz="457140" rtl="0" eaLnBrk="1" latinLnBrk="0" hangingPunct="1">
        <a:defRPr sz="1800" kern="1200">
          <a:solidFill>
            <a:schemeClr val="tx1"/>
          </a:solidFill>
          <a:latin typeface="+mn-lt"/>
          <a:ea typeface="+mn-ea"/>
          <a:cs typeface="+mn-cs"/>
        </a:defRPr>
      </a:lvl4pPr>
      <a:lvl5pPr marL="1828560" algn="l" defTabSz="457140" rtl="0" eaLnBrk="1" latinLnBrk="0" hangingPunct="1">
        <a:defRPr sz="1800" kern="1200">
          <a:solidFill>
            <a:schemeClr val="tx1"/>
          </a:solidFill>
          <a:latin typeface="+mn-lt"/>
          <a:ea typeface="+mn-ea"/>
          <a:cs typeface="+mn-cs"/>
        </a:defRPr>
      </a:lvl5pPr>
      <a:lvl6pPr marL="2285700" algn="l" defTabSz="457140" rtl="0" eaLnBrk="1" latinLnBrk="0" hangingPunct="1">
        <a:defRPr sz="1800" kern="1200">
          <a:solidFill>
            <a:schemeClr val="tx1"/>
          </a:solidFill>
          <a:latin typeface="+mn-lt"/>
          <a:ea typeface="+mn-ea"/>
          <a:cs typeface="+mn-cs"/>
        </a:defRPr>
      </a:lvl6pPr>
      <a:lvl7pPr marL="2742840" algn="l" defTabSz="457140" rtl="0" eaLnBrk="1" latinLnBrk="0" hangingPunct="1">
        <a:defRPr sz="1800" kern="1200">
          <a:solidFill>
            <a:schemeClr val="tx1"/>
          </a:solidFill>
          <a:latin typeface="+mn-lt"/>
          <a:ea typeface="+mn-ea"/>
          <a:cs typeface="+mn-cs"/>
        </a:defRPr>
      </a:lvl7pPr>
      <a:lvl8pPr marL="3199980" algn="l" defTabSz="457140" rtl="0" eaLnBrk="1" latinLnBrk="0" hangingPunct="1">
        <a:defRPr sz="1800" kern="1200">
          <a:solidFill>
            <a:schemeClr val="tx1"/>
          </a:solidFill>
          <a:latin typeface="+mn-lt"/>
          <a:ea typeface="+mn-ea"/>
          <a:cs typeface="+mn-cs"/>
        </a:defRPr>
      </a:lvl8pPr>
      <a:lvl9pPr marL="3657120" algn="l" defTabSz="45714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jpeg"/><Relationship Id="rId18" Type="http://schemas.openxmlformats.org/officeDocument/2006/relationships/image" Target="../media/image58.png"/><Relationship Id="rId3" Type="http://schemas.openxmlformats.org/officeDocument/2006/relationships/image" Target="../media/image45.png"/><Relationship Id="rId21" Type="http://schemas.openxmlformats.org/officeDocument/2006/relationships/image" Target="../media/image61.png"/><Relationship Id="rId7" Type="http://schemas.openxmlformats.org/officeDocument/2006/relationships/image" Target="../media/image49.png"/><Relationship Id="rId12" Type="http://schemas.openxmlformats.org/officeDocument/2006/relationships/image" Target="../media/image35.png"/><Relationship Id="rId17" Type="http://schemas.openxmlformats.org/officeDocument/2006/relationships/image" Target="../media/image57.gif"/><Relationship Id="rId25" Type="http://schemas.openxmlformats.org/officeDocument/2006/relationships/image" Target="../media/image65.png"/><Relationship Id="rId2" Type="http://schemas.openxmlformats.org/officeDocument/2006/relationships/notesSlide" Target="../notesSlides/notesSlide8.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48.jpg"/><Relationship Id="rId11" Type="http://schemas.openxmlformats.org/officeDocument/2006/relationships/image" Target="../media/image17.png"/><Relationship Id="rId24" Type="http://schemas.openxmlformats.org/officeDocument/2006/relationships/image" Target="../media/image64.png"/><Relationship Id="rId5" Type="http://schemas.openxmlformats.org/officeDocument/2006/relationships/image" Target="../media/image47.jp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2.png"/><Relationship Id="rId19" Type="http://schemas.openxmlformats.org/officeDocument/2006/relationships/image" Target="../media/image59.png"/><Relationship Id="rId4" Type="http://schemas.openxmlformats.org/officeDocument/2006/relationships/image" Target="../media/image46.jpg"/><Relationship Id="rId9" Type="http://schemas.openxmlformats.org/officeDocument/2006/relationships/image" Target="../media/image51.png"/><Relationship Id="rId14" Type="http://schemas.openxmlformats.org/officeDocument/2006/relationships/image" Target="../media/image54.gif"/><Relationship Id="rId22"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image" Target="../media/image75.emf"/><Relationship Id="rId18" Type="http://schemas.openxmlformats.org/officeDocument/2006/relationships/image" Target="../media/image79.png"/><Relationship Id="rId3" Type="http://schemas.openxmlformats.org/officeDocument/2006/relationships/image" Target="../media/image17.png"/><Relationship Id="rId7" Type="http://schemas.openxmlformats.org/officeDocument/2006/relationships/image" Target="../media/image69.emf"/><Relationship Id="rId12" Type="http://schemas.openxmlformats.org/officeDocument/2006/relationships/image" Target="../media/image74.emf"/><Relationship Id="rId17" Type="http://schemas.openxmlformats.org/officeDocument/2006/relationships/image" Target="../media/image78.png"/><Relationship Id="rId2" Type="http://schemas.openxmlformats.org/officeDocument/2006/relationships/notesSlide" Target="../notesSlides/notesSlide9.xml"/><Relationship Id="rId16" Type="http://schemas.microsoft.com/office/2007/relationships/hdphoto" Target="../media/hdphoto2.wdp"/><Relationship Id="rId20"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jpg"/><Relationship Id="rId5" Type="http://schemas.openxmlformats.org/officeDocument/2006/relationships/image" Target="../media/image67.png"/><Relationship Id="rId15" Type="http://schemas.openxmlformats.org/officeDocument/2006/relationships/image" Target="../media/image77.jpeg"/><Relationship Id="rId10" Type="http://schemas.openxmlformats.org/officeDocument/2006/relationships/image" Target="../media/image72.emf"/><Relationship Id="rId19" Type="http://schemas.openxmlformats.org/officeDocument/2006/relationships/image" Target="../media/image80.png"/><Relationship Id="rId4" Type="http://schemas.openxmlformats.org/officeDocument/2006/relationships/image" Target="../media/image66.emf"/><Relationship Id="rId9" Type="http://schemas.openxmlformats.org/officeDocument/2006/relationships/image" Target="../media/image71.emf"/><Relationship Id="rId1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13" Type="http://schemas.microsoft.com/office/2007/relationships/hdphoto" Target="../media/hdphoto3.wdp"/><Relationship Id="rId3" Type="http://schemas.openxmlformats.org/officeDocument/2006/relationships/image" Target="../media/image88.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42.png"/><Relationship Id="rId2" Type="http://schemas.openxmlformats.org/officeDocument/2006/relationships/notesSlide" Target="../notesSlides/notesSlide12.xml"/><Relationship Id="rId16" Type="http://schemas.openxmlformats.org/officeDocument/2006/relationships/image" Target="../media/image99.pn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8.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 Id="rId14" Type="http://schemas.openxmlformats.org/officeDocument/2006/relationships/image" Target="../media/image97.gif"/></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01.png"/><Relationship Id="rId7" Type="http://schemas.openxmlformats.org/officeDocument/2006/relationships/image" Target="../media/image105.jpeg"/><Relationship Id="rId12"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04.gif"/><Relationship Id="rId11" Type="http://schemas.openxmlformats.org/officeDocument/2006/relationships/image" Target="../media/image107.png"/><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image" Target="../media/image102.jpe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17.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CAATC_CoverSlide_PPT.jpg"/>
          <p:cNvPicPr>
            <a:picLocks noChangeAspect="1"/>
          </p:cNvPicPr>
          <p:nvPr/>
        </p:nvPicPr>
        <p:blipFill>
          <a:blip r:embed="rId2"/>
          <a:stretch>
            <a:fillRect/>
          </a:stretch>
        </p:blipFill>
        <p:spPr>
          <a:xfrm>
            <a:off x="0" y="0"/>
            <a:ext cx="9144000" cy="5148263"/>
          </a:xfrm>
          <a:prstGeom prst="rect">
            <a:avLst/>
          </a:prstGeom>
        </p:spPr>
      </p:pic>
      <p:pic>
        <p:nvPicPr>
          <p:cNvPr id="6" name="Picture 5" descr="ca_r_1c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799" y="4318397"/>
            <a:ext cx="677334" cy="562276"/>
          </a:xfrm>
          <a:prstGeom prst="rect">
            <a:avLst/>
          </a:prstGeom>
        </p:spPr>
      </p:pic>
      <p:sp>
        <p:nvSpPr>
          <p:cNvPr id="10" name="Text Placeholder 7"/>
          <p:cNvSpPr txBox="1">
            <a:spLocks/>
          </p:cNvSpPr>
          <p:nvPr/>
        </p:nvSpPr>
        <p:spPr>
          <a:xfrm>
            <a:off x="507116" y="4309923"/>
            <a:ext cx="6456116" cy="255623"/>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rgbClr val="FFFFFF"/>
                </a:solidFill>
              </a:rPr>
              <a:t>April 2014</a:t>
            </a:r>
          </a:p>
        </p:txBody>
      </p:sp>
      <p:sp>
        <p:nvSpPr>
          <p:cNvPr id="11" name="Text Placeholder 7"/>
          <p:cNvSpPr txBox="1">
            <a:spLocks/>
          </p:cNvSpPr>
          <p:nvPr/>
        </p:nvSpPr>
        <p:spPr>
          <a:xfrm>
            <a:off x="502918" y="4667074"/>
            <a:ext cx="6456116" cy="255623"/>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fontAlgn="base">
              <a:lnSpc>
                <a:spcPct val="100000"/>
              </a:lnSpc>
              <a:spcBef>
                <a:spcPct val="0"/>
              </a:spcBef>
              <a:spcAft>
                <a:spcPct val="0"/>
              </a:spcAft>
              <a:buClrTx/>
              <a:buNone/>
              <a:defRPr/>
            </a:pPr>
            <a:r>
              <a:rPr lang="en-US" sz="1000" dirty="0">
                <a:solidFill>
                  <a:srgbClr val="FFFFFF"/>
                </a:solidFill>
                <a:ea typeface="Arial Unicode MS" pitchFamily="34" charset="-128"/>
                <a:cs typeface="Arial Unicode MS" pitchFamily="34" charset="-128"/>
              </a:rPr>
              <a:t>© 2014 CA. All rights reserved.</a:t>
            </a:r>
          </a:p>
        </p:txBody>
      </p:sp>
      <p:sp>
        <p:nvSpPr>
          <p:cNvPr id="12" name="Title 6"/>
          <p:cNvSpPr txBox="1">
            <a:spLocks/>
          </p:cNvSpPr>
          <p:nvPr/>
        </p:nvSpPr>
        <p:spPr bwMode="gray">
          <a:xfrm>
            <a:off x="498649" y="3740483"/>
            <a:ext cx="3821382" cy="611814"/>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sz="2800" b="0" kern="1200">
                <a:solidFill>
                  <a:srgbClr val="0064AF"/>
                </a:solidFill>
                <a:latin typeface="+mj-lt"/>
                <a:ea typeface="+mj-ea"/>
                <a:cs typeface="+mj-cs"/>
              </a:defRPr>
            </a:lvl1pPr>
          </a:lstStyle>
          <a:p>
            <a:pPr lvl="0"/>
            <a:r>
              <a:rPr lang="en-US" sz="1800" dirty="0">
                <a:solidFill>
                  <a:srgbClr val="FFFFFF"/>
                </a:solidFill>
              </a:rPr>
              <a:t>David </a:t>
            </a:r>
            <a:r>
              <a:rPr lang="en-US" sz="1800" dirty="0" smtClean="0">
                <a:solidFill>
                  <a:srgbClr val="FFFFFF"/>
                </a:solidFill>
              </a:rPr>
              <a:t>Cramer</a:t>
            </a:r>
          </a:p>
          <a:p>
            <a:pPr lvl="0"/>
            <a:r>
              <a:rPr lang="en-US" sz="1800" smtClean="0">
                <a:solidFill>
                  <a:srgbClr val="FFFFFF"/>
                </a:solidFill>
              </a:rPr>
              <a:t>Eran Sher</a:t>
            </a:r>
            <a:endParaRPr lang="en-US" sz="1800" dirty="0">
              <a:solidFill>
                <a:srgbClr val="FFFFFF"/>
              </a:solidFill>
            </a:endParaRPr>
          </a:p>
        </p:txBody>
      </p:sp>
      <p:sp>
        <p:nvSpPr>
          <p:cNvPr id="13" name="Title 6"/>
          <p:cNvSpPr txBox="1">
            <a:spLocks/>
          </p:cNvSpPr>
          <p:nvPr/>
        </p:nvSpPr>
        <p:spPr bwMode="gray">
          <a:xfrm>
            <a:off x="502919" y="364067"/>
            <a:ext cx="5178659" cy="1253512"/>
          </a:xfrm>
          <a:prstGeom prst="rect">
            <a:avLst/>
          </a:prstGeom>
        </p:spPr>
        <p:txBody>
          <a:bodyPr vert="horz" lIns="91440" tIns="45720" rIns="91440" bIns="45720" rtlCol="0" anchor="t">
            <a:normAutofit/>
          </a:bodyPr>
          <a:lstStyle>
            <a:lvl1pPr algn="l" defTabSz="457200" rtl="0" eaLnBrk="1" latinLnBrk="0" hangingPunct="1">
              <a:lnSpc>
                <a:spcPct val="90000"/>
              </a:lnSpc>
              <a:spcBef>
                <a:spcPct val="0"/>
              </a:spcBef>
              <a:buNone/>
              <a:defRPr sz="2800" b="0" kern="1200">
                <a:solidFill>
                  <a:srgbClr val="0064AF"/>
                </a:solidFill>
                <a:latin typeface="+mj-lt"/>
                <a:ea typeface="+mj-ea"/>
                <a:cs typeface="+mj-cs"/>
              </a:defRPr>
            </a:lvl1pPr>
          </a:lstStyle>
          <a:p>
            <a:pPr>
              <a:lnSpc>
                <a:spcPct val="100000"/>
              </a:lnSpc>
            </a:pPr>
            <a:r>
              <a:rPr lang="en-US" sz="3600" kern="0" dirty="0" smtClean="0">
                <a:solidFill>
                  <a:srgbClr val="FFFFFF"/>
                </a:solidFill>
              </a:rPr>
              <a:t>Continuous Delivery </a:t>
            </a:r>
            <a:r>
              <a:rPr lang="en-US" sz="3600" kern="0" dirty="0">
                <a:solidFill>
                  <a:srgbClr val="FFFFFF"/>
                </a:solidFill>
              </a:rPr>
              <a:t>– Deep Dive Track FY2015</a:t>
            </a:r>
            <a:endParaRPr lang="en-US" sz="3600" dirty="0">
              <a:solidFill>
                <a:srgbClr val="FFFFFF"/>
              </a:solidFill>
            </a:endParaRPr>
          </a:p>
        </p:txBody>
      </p:sp>
    </p:spTree>
    <p:extLst>
      <p:ext uri="{BB962C8B-B14F-4D97-AF65-F5344CB8AC3E}">
        <p14:creationId xmlns:p14="http://schemas.microsoft.com/office/powerpoint/2010/main" val="220527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4" y="2151115"/>
            <a:ext cx="8429515" cy="2602309"/>
          </a:xfrm>
        </p:spPr>
        <p:txBody>
          <a:bodyPr>
            <a:noAutofit/>
          </a:bodyPr>
          <a:lstStyle/>
          <a:p>
            <a:pPr>
              <a:spcBef>
                <a:spcPts val="0"/>
              </a:spcBef>
            </a:pPr>
            <a:r>
              <a:rPr lang="en-US" sz="1600" b="1" dirty="0" smtClean="0"/>
              <a:t>Speed up application release cycles</a:t>
            </a:r>
            <a:r>
              <a:rPr lang="en-US" sz="1600" dirty="0" smtClean="0"/>
              <a:t> and improve business and operational agility </a:t>
            </a:r>
          </a:p>
          <a:p>
            <a:pPr>
              <a:spcBef>
                <a:spcPts val="0"/>
              </a:spcBef>
            </a:pPr>
            <a:r>
              <a:rPr lang="en-US" sz="1600" b="1" dirty="0" smtClean="0"/>
              <a:t>Reduce errors and achieve higher quality</a:t>
            </a:r>
            <a:r>
              <a:rPr lang="en-US" sz="1600" dirty="0" smtClean="0"/>
              <a:t> releases by simplifying and standardizing  </a:t>
            </a:r>
            <a:r>
              <a:rPr lang="en-US" sz="1600" dirty="0"/>
              <a:t>application </a:t>
            </a:r>
            <a:r>
              <a:rPr lang="en-US" sz="1600" dirty="0" smtClean="0"/>
              <a:t>release processes</a:t>
            </a:r>
          </a:p>
          <a:p>
            <a:pPr>
              <a:spcBef>
                <a:spcPts val="0"/>
              </a:spcBef>
            </a:pPr>
            <a:r>
              <a:rPr lang="en-US" sz="1600" b="1" dirty="0" smtClean="0"/>
              <a:t>Enable more frequent releases</a:t>
            </a:r>
            <a:r>
              <a:rPr lang="en-US" sz="1600" dirty="0" smtClean="0"/>
              <a:t> and reduce risk of failure</a:t>
            </a:r>
            <a:endParaRPr lang="en-US" sz="1600" dirty="0"/>
          </a:p>
          <a:p>
            <a:pPr>
              <a:spcBef>
                <a:spcPts val="0"/>
              </a:spcBef>
            </a:pPr>
            <a:r>
              <a:rPr lang="en-US" sz="1600" b="1" dirty="0" smtClean="0"/>
              <a:t>Reduce costs</a:t>
            </a:r>
            <a:r>
              <a:rPr lang="en-US" sz="1600" dirty="0" smtClean="0"/>
              <a:t> of application deployments and promote collaboration and alignment between Development and Operations</a:t>
            </a:r>
          </a:p>
          <a:p>
            <a:pPr>
              <a:spcBef>
                <a:spcPts val="0"/>
              </a:spcBef>
            </a:pPr>
            <a:r>
              <a:rPr lang="en-US" sz="1600" b="1" dirty="0" smtClean="0"/>
              <a:t>Improve visibility</a:t>
            </a:r>
            <a:r>
              <a:rPr lang="en-US" sz="1600" dirty="0" smtClean="0"/>
              <a:t> across the entire deployment tool chain</a:t>
            </a:r>
          </a:p>
        </p:txBody>
      </p:sp>
      <p:sp>
        <p:nvSpPr>
          <p:cNvPr id="11267" name="Rectangle 2"/>
          <p:cNvSpPr>
            <a:spLocks noGrp="1" noChangeArrowheads="1"/>
          </p:cNvSpPr>
          <p:nvPr>
            <p:ph type="title"/>
          </p:nvPr>
        </p:nvSpPr>
        <p:spPr/>
        <p:txBody>
          <a:bodyPr/>
          <a:lstStyle/>
          <a:p>
            <a:r>
              <a:rPr lang="en-US" dirty="0" smtClean="0"/>
              <a:t>CA Release Automation – Elevator Pitch</a:t>
            </a:r>
            <a:endParaRPr dirty="0" smtClean="0"/>
          </a:p>
        </p:txBody>
      </p:sp>
      <p:grpSp>
        <p:nvGrpSpPr>
          <p:cNvPr id="6" name="Group 5"/>
          <p:cNvGrpSpPr/>
          <p:nvPr/>
        </p:nvGrpSpPr>
        <p:grpSpPr>
          <a:xfrm>
            <a:off x="434037" y="1076628"/>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4" y="607603"/>
            <a:ext cx="8429515" cy="1477328"/>
          </a:xfrm>
          <a:prstGeom prst="rect">
            <a:avLst/>
          </a:prstGeom>
          <a:solidFill>
            <a:schemeClr val="bg2"/>
          </a:solidFill>
        </p:spPr>
        <p:txBody>
          <a:bodyPr wrap="square" anchor="ctr">
            <a:spAutoFit/>
          </a:bodyPr>
          <a:lstStyle/>
          <a:p>
            <a:pPr algn="ctr"/>
            <a:r>
              <a:rPr lang="en-US" dirty="0">
                <a:solidFill>
                  <a:schemeClr val="bg1"/>
                </a:solidFill>
              </a:rPr>
              <a:t>CA Release Automation helps organizations </a:t>
            </a:r>
            <a:r>
              <a:rPr lang="en-US" dirty="0" smtClean="0">
                <a:solidFill>
                  <a:schemeClr val="bg1"/>
                </a:solidFill>
              </a:rPr>
              <a:t>orchestrate the entire application </a:t>
            </a:r>
            <a:r>
              <a:rPr lang="en-US" dirty="0">
                <a:solidFill>
                  <a:schemeClr val="bg1"/>
                </a:solidFill>
              </a:rPr>
              <a:t>release process and </a:t>
            </a:r>
            <a:r>
              <a:rPr lang="en-US" dirty="0" smtClean="0">
                <a:solidFill>
                  <a:schemeClr val="bg1"/>
                </a:solidFill>
              </a:rPr>
              <a:t>automate  the deployment of applications </a:t>
            </a:r>
            <a:r>
              <a:rPr lang="en-US" dirty="0">
                <a:solidFill>
                  <a:schemeClr val="bg1"/>
                </a:solidFill>
              </a:rPr>
              <a:t>from development into </a:t>
            </a:r>
            <a:r>
              <a:rPr lang="en-US" dirty="0" smtClean="0">
                <a:solidFill>
                  <a:schemeClr val="bg1"/>
                </a:solidFill>
              </a:rPr>
              <a:t>production. </a:t>
            </a:r>
          </a:p>
          <a:p>
            <a:pPr algn="ctr"/>
            <a:r>
              <a:rPr lang="en-US" dirty="0" smtClean="0">
                <a:solidFill>
                  <a:schemeClr val="bg1"/>
                </a:solidFill>
              </a:rPr>
              <a:t>Application </a:t>
            </a:r>
            <a:r>
              <a:rPr lang="en-US" dirty="0">
                <a:solidFill>
                  <a:schemeClr val="bg1"/>
                </a:solidFill>
              </a:rPr>
              <a:t>deployment tasks are </a:t>
            </a:r>
            <a:r>
              <a:rPr lang="en-US" dirty="0" smtClean="0">
                <a:solidFill>
                  <a:schemeClr val="bg1"/>
                </a:solidFill>
              </a:rPr>
              <a:t>automated, errors are reduced</a:t>
            </a:r>
            <a:r>
              <a:rPr lang="en-US" dirty="0">
                <a:solidFill>
                  <a:schemeClr val="bg1"/>
                </a:solidFill>
              </a:rPr>
              <a:t>, software releases are more reliable, and </a:t>
            </a:r>
            <a:r>
              <a:rPr lang="en-US" dirty="0" smtClean="0">
                <a:solidFill>
                  <a:schemeClr val="bg1"/>
                </a:solidFill>
              </a:rPr>
              <a:t>throughput is </a:t>
            </a:r>
            <a:r>
              <a:rPr lang="en-US" dirty="0">
                <a:solidFill>
                  <a:schemeClr val="bg1"/>
                </a:solidFill>
              </a:rPr>
              <a:t>dramatically improved.</a:t>
            </a:r>
            <a:endParaRPr lang="en-US" sz="5400" b="1" dirty="0">
              <a:solidFill>
                <a:schemeClr val="bg1"/>
              </a:solidFill>
            </a:endParaRPr>
          </a:p>
        </p:txBody>
      </p:sp>
      <p:cxnSp>
        <p:nvCxnSpPr>
          <p:cNvPr id="16" name="Straight Connector 15"/>
          <p:cNvCxnSpPr/>
          <p:nvPr/>
        </p:nvCxnSpPr>
        <p:spPr>
          <a:xfrm>
            <a:off x="457200" y="59852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217518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87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Release Automation and Orchestration</a:t>
            </a:r>
            <a:endParaRPr lang="en-US" dirty="0"/>
          </a:p>
        </p:txBody>
      </p:sp>
    </p:spTree>
    <p:extLst>
      <p:ext uri="{BB962C8B-B14F-4D97-AF65-F5344CB8AC3E}">
        <p14:creationId xmlns:p14="http://schemas.microsoft.com/office/powerpoint/2010/main" val="404314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 Unique Approach to Release Automation</a:t>
            </a:r>
            <a:endParaRPr lang="en-US" dirty="0"/>
          </a:p>
        </p:txBody>
      </p:sp>
      <p:sp>
        <p:nvSpPr>
          <p:cNvPr id="64" name="Isosceles Triangle 63"/>
          <p:cNvSpPr/>
          <p:nvPr/>
        </p:nvSpPr>
        <p:spPr>
          <a:xfrm>
            <a:off x="2813091" y="755964"/>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1675291"/>
            <a:ext cx="965546" cy="857679"/>
          </a:xfrm>
          <a:prstGeom prst="rect">
            <a:avLst/>
          </a:prstGeom>
        </p:spPr>
      </p:pic>
      <p:sp>
        <p:nvSpPr>
          <p:cNvPr id="66" name="Rectangle 65"/>
          <p:cNvSpPr/>
          <p:nvPr/>
        </p:nvSpPr>
        <p:spPr>
          <a:xfrm>
            <a:off x="3705798" y="2690155"/>
            <a:ext cx="1761216" cy="351272"/>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smtClean="0">
                <a:solidFill>
                  <a:schemeClr val="bg1"/>
                </a:solidFill>
                <a:latin typeface="Calibri"/>
                <a:cs typeface="Calibri"/>
              </a:rPr>
              <a:t>MANIFEST</a:t>
            </a:r>
            <a:br>
              <a:rPr lang="en-US" sz="1400" dirty="0" smtClean="0">
                <a:solidFill>
                  <a:schemeClr val="bg1"/>
                </a:solidFill>
                <a:latin typeface="Calibri"/>
                <a:cs typeface="Calibri"/>
              </a:rPr>
            </a:br>
            <a:r>
              <a:rPr lang="en-US" sz="1400" dirty="0" smtClean="0">
                <a:solidFill>
                  <a:schemeClr val="bg1"/>
                </a:solidFill>
                <a:latin typeface="Calibri"/>
                <a:cs typeface="Calibri"/>
              </a:rPr>
              <a:t>DRIVEN DEPLOYMENTS</a:t>
            </a:r>
            <a:endParaRPr lang="en-US" sz="1400" dirty="0">
              <a:solidFill>
                <a:schemeClr val="bg1"/>
              </a:solidFill>
              <a:latin typeface="Calibri"/>
              <a:cs typeface="Calibri"/>
            </a:endParaRPr>
          </a:p>
        </p:txBody>
      </p:sp>
      <p:grpSp>
        <p:nvGrpSpPr>
          <p:cNvPr id="6" name="Group 5"/>
          <p:cNvGrpSpPr/>
          <p:nvPr/>
        </p:nvGrpSpPr>
        <p:grpSpPr>
          <a:xfrm>
            <a:off x="5284561" y="910751"/>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ENVIRONMENT DATA</a:t>
              </a:r>
              <a:endParaRPr lang="en-US" sz="1200" spc="-20" dirty="0">
                <a:solidFill>
                  <a:srgbClr val="22343A"/>
                </a:solidFill>
                <a:latin typeface="Calibri" pitchFamily="34" charset="0"/>
                <a:cs typeface="Calibri" pitchFamily="34" charset="0"/>
              </a:endParaRPr>
            </a:p>
          </p:txBody>
        </p:sp>
        <p:sp>
          <p:nvSpPr>
            <p:cNvPr id="103" name="Rectangle 102"/>
            <p:cNvSpPr/>
            <p:nvPr/>
          </p:nvSpPr>
          <p:spPr>
            <a:xfrm>
              <a:off x="7496977" y="2906353"/>
              <a:ext cx="1408942" cy="569884"/>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7" cy="569884"/>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477884" y="131646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APPLICATION MODEL</a:t>
              </a:r>
              <a:endParaRPr lang="en-US" sz="1200" spc="-20" dirty="0">
                <a:solidFill>
                  <a:srgbClr val="22343A"/>
                </a:solidFill>
                <a:latin typeface="Calibri" pitchFamily="34" charset="0"/>
                <a:cs typeface="Calibri" pitchFamily="34" charset="0"/>
              </a:endParaRPr>
            </a:p>
          </p:txBody>
        </p:sp>
        <p:sp>
          <p:nvSpPr>
            <p:cNvPr id="97" name="Rectangle 96"/>
            <p:cNvSpPr/>
            <p:nvPr/>
          </p:nvSpPr>
          <p:spPr>
            <a:xfrm>
              <a:off x="1216088" y="2906353"/>
              <a:ext cx="1500178" cy="729780"/>
            </a:xfrm>
            <a:prstGeom prst="rect">
              <a:avLst/>
            </a:prstGeom>
          </p:spPr>
          <p:txBody>
            <a:bodyPr wrap="square" lIns="0" rIns="0" bIns="0">
              <a:spAutoFit/>
            </a:bodyPr>
            <a:lstStyle/>
            <a:p>
              <a:pPr algn="ctr">
                <a:lnSpc>
                  <a:spcPct val="90000"/>
                </a:lnSpc>
              </a:pPr>
              <a:r>
                <a:rPr lang="en-US" sz="1200" dirty="0" smtClean="0">
                  <a:solidFill>
                    <a:schemeClr val="bg1"/>
                  </a:solidFill>
                  <a:latin typeface="Calibri"/>
                  <a:cs typeface="Calibri"/>
                </a:rPr>
                <a:t>Deployment Logic</a:t>
              </a:r>
              <a:br>
                <a:rPr lang="en-US" sz="1200" dirty="0" smtClean="0">
                  <a:solidFill>
                    <a:schemeClr val="bg1"/>
                  </a:solidFill>
                  <a:latin typeface="Calibri"/>
                  <a:cs typeface="Calibri"/>
                </a:rPr>
              </a:br>
              <a:r>
                <a:rPr lang="en-US" sz="1200" dirty="0" smtClean="0">
                  <a:solidFill>
                    <a:schemeClr val="bg1"/>
                  </a:solidFill>
                  <a:latin typeface="Calibri"/>
                  <a:cs typeface="Calibri"/>
                </a:rPr>
                <a:t>Flows </a:t>
              </a:r>
              <a:r>
                <a:rPr lang="en-US" sz="1200" dirty="0">
                  <a:solidFill>
                    <a:schemeClr val="bg1"/>
                  </a:solidFill>
                  <a:latin typeface="Calibri"/>
                  <a:cs typeface="Calibri"/>
                </a:rPr>
                <a:t>&amp; Process</a:t>
              </a:r>
            </a:p>
          </p:txBody>
        </p:sp>
        <p:sp>
          <p:nvSpPr>
            <p:cNvPr id="98" name="TextBox 97"/>
            <p:cNvSpPr txBox="1"/>
            <p:nvPr/>
          </p:nvSpPr>
          <p:spPr>
            <a:xfrm>
              <a:off x="-67862" y="2906353"/>
              <a:ext cx="1283950" cy="508387"/>
            </a:xfrm>
            <a:prstGeom prst="rect">
              <a:avLst/>
            </a:prstGeom>
            <a:noFill/>
            <a:ln>
              <a:noFill/>
            </a:ln>
          </p:spPr>
          <p:txBody>
            <a:bodyPr wrap="square" lIns="0" rIns="0" bIns="0" rtlCol="0">
              <a:spAutoFit/>
            </a:bodyPr>
            <a:lstStyle/>
            <a:p>
              <a:pPr algn="ctr">
                <a:lnSpc>
                  <a:spcPct val="90000"/>
                </a:lnSpc>
              </a:pPr>
              <a:r>
                <a:rPr lang="en-US" sz="1200" dirty="0">
                  <a:solidFill>
                    <a:schemeClr val="bg1"/>
                  </a:solidFill>
                  <a:latin typeface="Calibri"/>
                  <a:cs typeface="Calibri"/>
                </a:rPr>
                <a:t>Architectures</a:t>
              </a:r>
              <a:br>
                <a:rPr lang="en-US" sz="1200" dirty="0">
                  <a:solidFill>
                    <a:schemeClr val="bg1"/>
                  </a:solidFill>
                  <a:latin typeface="Calibri"/>
                  <a:cs typeface="Calibri"/>
                </a:rPr>
              </a:br>
              <a:r>
                <a:rPr lang="en-US" sz="1200" dirty="0" smtClean="0">
                  <a:solidFill>
                    <a:schemeClr val="bg1"/>
                  </a:solidFill>
                  <a:latin typeface="Calibri"/>
                  <a:cs typeface="Calibri"/>
                </a:rPr>
                <a:t>Server-Types</a:t>
              </a:r>
              <a:endParaRPr lang="en-US" sz="1200" dirty="0">
                <a:solidFill>
                  <a:schemeClr val="bg1"/>
                </a:solidFill>
                <a:latin typeface="Calibri"/>
                <a:cs typeface="Calibri"/>
              </a:endParaRP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8" y="3413283"/>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chemeClr val="bg2"/>
                  </a:solidFill>
                  <a:latin typeface="Calibri" pitchFamily="34" charset="0"/>
                  <a:cs typeface="Calibri" pitchFamily="34" charset="0"/>
                </a:rPr>
                <a:t>RELEASE</a:t>
              </a:r>
              <a:r>
                <a:rPr lang="ru-RU" sz="1200" spc="-20" dirty="0" smtClean="0">
                  <a:solidFill>
                    <a:schemeClr val="bg2"/>
                  </a:solidFill>
                  <a:latin typeface="Calibri" pitchFamily="34" charset="0"/>
                  <a:cs typeface="Calibri" pitchFamily="34" charset="0"/>
                </a:rPr>
                <a:t> </a:t>
              </a:r>
              <a:r>
                <a:rPr lang="en-US" sz="1200" spc="-20" dirty="0" smtClean="0">
                  <a:solidFill>
                    <a:schemeClr val="bg2"/>
                  </a:solidFill>
                  <a:latin typeface="Calibri" pitchFamily="34" charset="0"/>
                  <a:cs typeface="Calibri" pitchFamily="34" charset="0"/>
                </a:rPr>
                <a:t>DATA</a:t>
              </a:r>
              <a:endParaRPr lang="en-US" sz="1200" spc="-20" dirty="0">
                <a:solidFill>
                  <a:schemeClr val="bg2"/>
                </a:solidFill>
                <a:latin typeface="Calibri" pitchFamily="34" charset="0"/>
                <a:cs typeface="Calibri" pitchFamily="34" charset="0"/>
              </a:endParaRP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smtClean="0">
                    <a:solidFill>
                      <a:schemeClr val="bg1"/>
                    </a:solidFill>
                    <a:cs typeface="Calibri"/>
                  </a:rPr>
                  <a:t>Release </a:t>
                </a:r>
              </a:p>
              <a:p>
                <a:pPr algn="ctr">
                  <a:lnSpc>
                    <a:spcPct val="90000"/>
                  </a:lnSpc>
                </a:pPr>
                <a:r>
                  <a:rPr lang="en-US" sz="1200" dirty="0" smtClean="0">
                    <a:solidFill>
                      <a:schemeClr val="bg1"/>
                    </a:solidFill>
                    <a:cs typeface="Calibri"/>
                  </a:rPr>
                  <a:t>Type</a:t>
                </a:r>
                <a:endParaRPr lang="en-US" sz="1200" dirty="0">
                  <a:solidFill>
                    <a:schemeClr val="bg1"/>
                  </a:solidFill>
                  <a:cs typeface="Calibri"/>
                </a:endParaRP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Configuration</a:t>
                </a:r>
                <a:endParaRPr lang="en-US" sz="1200" dirty="0">
                  <a:solidFill>
                    <a:schemeClr val="bg1"/>
                  </a:solidFill>
                  <a:cs typeface="Calibri"/>
                </a:endParaRPr>
              </a:p>
            </p:txBody>
          </p:sp>
        </p:grpSp>
      </p:grpSp>
      <p:grpSp>
        <p:nvGrpSpPr>
          <p:cNvPr id="51" name="Group 50"/>
          <p:cNvGrpSpPr/>
          <p:nvPr/>
        </p:nvGrpSpPr>
        <p:grpSpPr>
          <a:xfrm>
            <a:off x="7655741" y="0"/>
            <a:ext cx="1088078" cy="681973"/>
            <a:chOff x="5251598" y="510147"/>
            <a:chExt cx="1088078" cy="681973"/>
          </a:xfrm>
        </p:grpSpPr>
        <p:sp>
          <p:nvSpPr>
            <p:cNvPr id="53" name="Pentagon 52"/>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54" name="Chevron 53"/>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52" name="Rectangle 51"/>
          <p:cNvSpPr/>
          <p:nvPr/>
        </p:nvSpPr>
        <p:spPr>
          <a:xfrm>
            <a:off x="7655739" y="175150"/>
            <a:ext cx="1088080" cy="399853"/>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Tree>
    <p:extLst>
      <p:ext uri="{BB962C8B-B14F-4D97-AF65-F5344CB8AC3E}">
        <p14:creationId xmlns:p14="http://schemas.microsoft.com/office/powerpoint/2010/main" val="21067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Unique Approach to </a:t>
            </a:r>
            <a:r>
              <a:rPr lang="en-US" dirty="0"/>
              <a:t>Release Automation</a:t>
            </a:r>
            <a:br>
              <a:rPr lang="en-US" dirty="0"/>
            </a:br>
            <a:r>
              <a:rPr lang="en-US" dirty="0" smtClean="0"/>
              <a:t> </a:t>
            </a:r>
            <a:endParaRPr lang="en-US" dirty="0"/>
          </a:p>
        </p:txBody>
      </p:sp>
      <p:grpSp>
        <p:nvGrpSpPr>
          <p:cNvPr id="12" name="Group 11"/>
          <p:cNvGrpSpPr/>
          <p:nvPr/>
        </p:nvGrpSpPr>
        <p:grpSpPr>
          <a:xfrm>
            <a:off x="3262023" y="73808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722985" y="3548242"/>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MANIFEST DRIVEN DEPLOYMENTS</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ENVIRONMENTS DATA</a:t>
              </a:r>
              <a:endParaRPr lang="en-US" sz="1100" spc="-20" dirty="0">
                <a:solidFill>
                  <a:srgbClr val="22343A"/>
                </a:solidFill>
                <a:latin typeface="Calibri" pitchFamily="34" charset="0"/>
                <a:cs typeface="Calibri" pitchFamily="34" charset="0"/>
              </a:endParaRP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APPLICATION MODEL</a:t>
              </a:r>
              <a:endParaRPr lang="en-US" sz="1100" spc="-20" dirty="0">
                <a:solidFill>
                  <a:srgbClr val="22343A"/>
                </a:solidFill>
                <a:latin typeface="Calibri" pitchFamily="34" charset="0"/>
                <a:cs typeface="Calibri" pitchFamily="34" charset="0"/>
              </a:endParaRP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chemeClr val="bg2"/>
                  </a:solidFill>
                  <a:latin typeface="Calibri" pitchFamily="34" charset="0"/>
                  <a:cs typeface="Calibri" pitchFamily="34" charset="0"/>
                </a:rPr>
                <a:t>RELEASE DATA</a:t>
              </a:r>
              <a:endParaRPr lang="en-US" sz="1100" spc="-20" dirty="0">
                <a:solidFill>
                  <a:schemeClr val="bg2"/>
                </a:solidFill>
                <a:latin typeface="Calibri" pitchFamily="34" charset="0"/>
                <a:cs typeface="Calibri" pitchFamily="34" charset="0"/>
              </a:endParaRPr>
            </a:p>
          </p:txBody>
        </p:sp>
      </p:grpSp>
      <p:grpSp>
        <p:nvGrpSpPr>
          <p:cNvPr id="81" name="Group 80"/>
          <p:cNvGrpSpPr/>
          <p:nvPr/>
        </p:nvGrpSpPr>
        <p:grpSpPr>
          <a:xfrm>
            <a:off x="657224" y="3346118"/>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grpSp>
      <p:grpSp>
        <p:nvGrpSpPr>
          <p:cNvPr id="94" name="Group 93"/>
          <p:cNvGrpSpPr/>
          <p:nvPr/>
        </p:nvGrpSpPr>
        <p:grpSpPr>
          <a:xfrm>
            <a:off x="6027712" y="4379691"/>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95" name="Group 94"/>
          <p:cNvGrpSpPr/>
          <p:nvPr/>
        </p:nvGrpSpPr>
        <p:grpSpPr>
          <a:xfrm>
            <a:off x="3750410" y="4379692"/>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116" name="Group 115"/>
          <p:cNvGrpSpPr/>
          <p:nvPr/>
        </p:nvGrpSpPr>
        <p:grpSpPr>
          <a:xfrm>
            <a:off x="1681965" y="4379689"/>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sp>
        <p:nvSpPr>
          <p:cNvPr id="84" name="Rectangle 83"/>
          <p:cNvSpPr/>
          <p:nvPr/>
        </p:nvSpPr>
        <p:spPr>
          <a:xfrm>
            <a:off x="491522" y="2959943"/>
            <a:ext cx="923852" cy="28982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grpSp>
        <p:nvGrpSpPr>
          <p:cNvPr id="6" name="Group 5"/>
          <p:cNvGrpSpPr/>
          <p:nvPr/>
        </p:nvGrpSpPr>
        <p:grpSpPr>
          <a:xfrm>
            <a:off x="4149912" y="152640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52857" y="3427920"/>
            <a:ext cx="920195" cy="755187"/>
            <a:chOff x="938184" y="4398299"/>
            <a:chExt cx="1353426" cy="1005985"/>
          </a:xfrm>
        </p:grpSpPr>
        <p:sp>
          <p:nvSpPr>
            <p:cNvPr id="73" name="Rectangle 72"/>
            <p:cNvSpPr/>
            <p:nvPr/>
          </p:nvSpPr>
          <p:spPr>
            <a:xfrm>
              <a:off x="938184" y="4398299"/>
              <a:ext cx="743150" cy="491987"/>
            </a:xfrm>
            <a:prstGeom prst="rect">
              <a:avLst/>
            </a:prstGeom>
          </p:spPr>
          <p:txBody>
            <a:bodyPr wrap="none">
              <a:spAutoFit/>
            </a:bodyPr>
            <a:lstStyle/>
            <a:p>
              <a:pPr algn="ctr"/>
              <a:r>
                <a:rPr lang="en-US" dirty="0" smtClean="0">
                  <a:solidFill>
                    <a:srgbClr val="FFC91C"/>
                  </a:solidFill>
                  <a:latin typeface="Calibri"/>
                  <a:cs typeface="Calibri"/>
                </a:rPr>
                <a:t>INT</a:t>
              </a:r>
              <a:endParaRPr lang="en-US" dirty="0">
                <a:solidFill>
                  <a:srgbClr val="FFC91C"/>
                </a:solidFill>
                <a:latin typeface="Calibri"/>
                <a:cs typeface="Calibri"/>
              </a:endParaRP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4" y="2959944"/>
            <a:ext cx="1658981" cy="1216013"/>
            <a:chOff x="2068610" y="3784433"/>
            <a:chExt cx="2440040" cy="1619851"/>
          </a:xfrm>
        </p:grpSpPr>
        <p:sp>
          <p:nvSpPr>
            <p:cNvPr id="82" name="Rectangle 81"/>
            <p:cNvSpPr/>
            <p:nvPr/>
          </p:nvSpPr>
          <p:spPr>
            <a:xfrm>
              <a:off x="2942787" y="4395707"/>
              <a:ext cx="856320" cy="491987"/>
            </a:xfrm>
            <a:prstGeom prst="rect">
              <a:avLst/>
            </a:prstGeom>
          </p:spPr>
          <p:txBody>
            <a:bodyPr wrap="none">
              <a:spAutoFit/>
            </a:bodyPr>
            <a:lstStyle/>
            <a:p>
              <a:pPr algn="ctr"/>
              <a:r>
                <a:rPr lang="en-US" dirty="0" smtClean="0">
                  <a:solidFill>
                    <a:srgbClr val="FFC91C"/>
                  </a:solidFill>
                  <a:latin typeface="Calibri"/>
                  <a:cs typeface="Calibri"/>
                </a:rPr>
                <a:t>UAT</a:t>
              </a:r>
              <a:endParaRPr lang="en-US" dirty="0">
                <a:solidFill>
                  <a:srgbClr val="FFC91C"/>
                </a:solidFill>
                <a:latin typeface="Calibri"/>
                <a:cs typeface="Calibri"/>
              </a:endParaRP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0" y="2959943"/>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smtClean="0">
                  <a:solidFill>
                    <a:srgbClr val="FFC91C"/>
                  </a:solidFill>
                  <a:latin typeface="Calibri"/>
                  <a:cs typeface="Calibri"/>
                </a:rPr>
                <a:t>PERF</a:t>
              </a:r>
              <a:endParaRPr lang="en-US" dirty="0">
                <a:solidFill>
                  <a:srgbClr val="FFC91C"/>
                </a:solidFill>
                <a:latin typeface="Calibri"/>
                <a:cs typeface="Calibri"/>
              </a:endParaRP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386073"/>
                </a:xfrm>
                <a:prstGeom prst="rect">
                  <a:avLst/>
                </a:prstGeom>
              </p:spPr>
              <p:txBody>
                <a:bodyPr wrap="square">
                  <a:spAutoFit/>
                </a:bodyPr>
                <a:lstStyle/>
                <a:p>
                  <a:pPr>
                    <a:lnSpc>
                      <a:spcPct val="90000"/>
                    </a:lnSpc>
                  </a:pPr>
                  <a:r>
                    <a:rPr lang="en-US" sz="1400" dirty="0" smtClean="0">
                      <a:solidFill>
                        <a:srgbClr val="FFFFFF"/>
                      </a:solidFill>
                      <a:cs typeface="Calibri"/>
                    </a:rPr>
                    <a:t>Manifest </a:t>
                  </a:r>
                  <a:endParaRPr lang="en-US" sz="1400" dirty="0">
                    <a:solidFill>
                      <a:srgbClr val="FFFFFF"/>
                    </a:solidFill>
                    <a:cs typeface="Calibri"/>
                  </a:endParaRP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295994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smtClean="0">
                  <a:solidFill>
                    <a:srgbClr val="FFC91C"/>
                  </a:solidFill>
                  <a:latin typeface="Calibri"/>
                  <a:cs typeface="Calibri"/>
                </a:rPr>
                <a:t>PROD</a:t>
              </a:r>
              <a:endParaRPr lang="en-US" dirty="0">
                <a:solidFill>
                  <a:srgbClr val="FFC91C"/>
                </a:solidFill>
                <a:latin typeface="Calibri"/>
                <a:cs typeface="Calibri"/>
              </a:endParaRP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smtClean="0">
                      <a:solidFill>
                        <a:srgbClr val="FFFFFF"/>
                      </a:solidFill>
                      <a:cs typeface="Calibri"/>
                    </a:rPr>
                    <a:t>Manifest</a:t>
                  </a:r>
                  <a:endParaRPr lang="en-US" sz="1400" dirty="0">
                    <a:solidFill>
                      <a:srgbClr val="FFFFFF"/>
                    </a:solidFill>
                    <a:cs typeface="Calibri"/>
                  </a:endParaRP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124" name="Rectangle 123"/>
          <p:cNvSpPr/>
          <p:nvPr/>
        </p:nvSpPr>
        <p:spPr>
          <a:xfrm>
            <a:off x="7655739" y="175150"/>
            <a:ext cx="1088080" cy="399853"/>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Tree>
    <p:extLst>
      <p:ext uri="{BB962C8B-B14F-4D97-AF65-F5344CB8AC3E}">
        <p14:creationId xmlns:p14="http://schemas.microsoft.com/office/powerpoint/2010/main" val="165614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 name="Rounded Rectangle 3"/>
          <p:cNvSpPr>
            <a:spLocks noChangeAspect="1"/>
          </p:cNvSpPr>
          <p:nvPr/>
        </p:nvSpPr>
        <p:spPr>
          <a:xfrm>
            <a:off x="1645016" y="177196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TEST</a:t>
            </a:r>
            <a:r>
              <a:rPr lang="he-IL" sz="1100" dirty="0" smtClean="0">
                <a:solidFill>
                  <a:schemeClr val="accent1"/>
                </a:solidFill>
                <a:latin typeface="Calibri"/>
                <a:cs typeface="Calibri"/>
              </a:rPr>
              <a:t/>
            </a:r>
            <a:br>
              <a:rPr lang="he-IL" sz="1100" dirty="0" smtClean="0">
                <a:solidFill>
                  <a:schemeClr val="accent1"/>
                </a:solidFill>
                <a:latin typeface="Calibri"/>
                <a:cs typeface="Calibri"/>
              </a:rPr>
            </a:br>
            <a:r>
              <a:rPr lang="en-US" sz="1100" dirty="0" smtClean="0">
                <a:solidFill>
                  <a:schemeClr val="accent1"/>
                </a:solidFill>
                <a:latin typeface="Calibri"/>
                <a:cs typeface="Calibri"/>
              </a:rPr>
              <a:t>AUTOMATION</a:t>
            </a:r>
            <a:endParaRPr lang="en-US" sz="1100" dirty="0">
              <a:solidFill>
                <a:schemeClr val="accent1"/>
              </a:solidFill>
              <a:latin typeface="Calibri"/>
              <a:cs typeface="Calibri"/>
            </a:endParaRPr>
          </a:p>
        </p:txBody>
      </p:sp>
      <p:sp>
        <p:nvSpPr>
          <p:cNvPr id="6" name="Rounded Rectangle 5"/>
          <p:cNvSpPr>
            <a:spLocks noChangeAspect="1"/>
          </p:cNvSpPr>
          <p:nvPr/>
        </p:nvSpPr>
        <p:spPr>
          <a:xfrm>
            <a:off x="4814127" y="88241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CONTINUOUS INTEGRATION</a:t>
            </a:r>
          </a:p>
          <a:p>
            <a:pPr algn="ctr">
              <a:lnSpc>
                <a:spcPct val="90000"/>
              </a:lnSpc>
              <a:spcAft>
                <a:spcPts val="400"/>
              </a:spcAft>
              <a:buClr>
                <a:srgbClr val="FFFFFF"/>
              </a:buClr>
            </a:pPr>
            <a:r>
              <a:rPr lang="en-US" sz="1100" dirty="0" smtClean="0">
                <a:solidFill>
                  <a:schemeClr val="accent1"/>
                </a:solidFill>
                <a:latin typeface="Calibri"/>
                <a:cs typeface="Calibri"/>
              </a:rPr>
              <a:t>BUILD AUTOMATION</a:t>
            </a:r>
            <a:endParaRPr lang="en-US" sz="1100" dirty="0">
              <a:solidFill>
                <a:schemeClr val="accent1"/>
              </a:solidFill>
              <a:latin typeface="Calibri"/>
              <a:cs typeface="Calibri"/>
            </a:endParaRPr>
          </a:p>
        </p:txBody>
      </p:sp>
      <p:sp>
        <p:nvSpPr>
          <p:cNvPr id="9" name="Rounded Rectangle 8"/>
          <p:cNvSpPr>
            <a:spLocks noChangeAspect="1"/>
          </p:cNvSpPr>
          <p:nvPr/>
        </p:nvSpPr>
        <p:spPr>
          <a:xfrm>
            <a:off x="2629806" y="873892"/>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ARTIFACT REPOSITORY</a:t>
            </a:r>
            <a:endParaRPr lang="en-US" sz="1100" dirty="0">
              <a:solidFill>
                <a:schemeClr val="accent1"/>
              </a:solidFill>
              <a:latin typeface="Calibri"/>
              <a:cs typeface="Calibri"/>
            </a:endParaRPr>
          </a:p>
        </p:txBody>
      </p:sp>
      <p:sp>
        <p:nvSpPr>
          <p:cNvPr id="10" name="Rounded Rectangle 9"/>
          <p:cNvSpPr>
            <a:spLocks noChangeAspect="1"/>
          </p:cNvSpPr>
          <p:nvPr/>
        </p:nvSpPr>
        <p:spPr>
          <a:xfrm>
            <a:off x="683214" y="268934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CHANGE MANAGEMENT</a:t>
            </a:r>
            <a:endParaRPr lang="en-US" sz="1100" dirty="0">
              <a:solidFill>
                <a:schemeClr val="accent1"/>
              </a:solidFill>
              <a:latin typeface="Calibri"/>
              <a:cs typeface="Calibri"/>
            </a:endParaRPr>
          </a:p>
        </p:txBody>
      </p:sp>
      <p:sp>
        <p:nvSpPr>
          <p:cNvPr id="11" name="Rounded Rectangle 10"/>
          <p:cNvSpPr>
            <a:spLocks noChangeAspect="1"/>
          </p:cNvSpPr>
          <p:nvPr/>
        </p:nvSpPr>
        <p:spPr>
          <a:xfrm>
            <a:off x="5791996" y="1787383"/>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CONFIGURATION MANAGEMENT</a:t>
            </a:r>
            <a:endParaRPr lang="en-US" sz="1100" dirty="0">
              <a:solidFill>
                <a:schemeClr val="accent1"/>
              </a:solidFill>
              <a:latin typeface="Calibri"/>
              <a:cs typeface="Calibri"/>
            </a:endParaRPr>
          </a:p>
        </p:txBody>
      </p:sp>
      <p:sp>
        <p:nvSpPr>
          <p:cNvPr id="12" name="Rounded Rectangle 11"/>
          <p:cNvSpPr>
            <a:spLocks noChangeAspect="1"/>
          </p:cNvSpPr>
          <p:nvPr/>
        </p:nvSpPr>
        <p:spPr>
          <a:xfrm>
            <a:off x="6767348" y="268057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INFRA PROVISIONING</a:t>
            </a:r>
            <a:endParaRPr lang="en-US" sz="1100" dirty="0">
              <a:solidFill>
                <a:schemeClr val="accent1"/>
              </a:solidFill>
              <a:latin typeface="Calibri"/>
              <a:cs typeface="Calibri"/>
            </a:endParaRPr>
          </a:p>
        </p:txBody>
      </p:sp>
      <p:grpSp>
        <p:nvGrpSpPr>
          <p:cNvPr id="156" name="Group 155"/>
          <p:cNvGrpSpPr/>
          <p:nvPr/>
        </p:nvGrpSpPr>
        <p:grpSpPr>
          <a:xfrm>
            <a:off x="2629806" y="873892"/>
            <a:ext cx="1104000" cy="828000"/>
            <a:chOff x="205626" y="2896872"/>
            <a:chExt cx="1676847" cy="1307277"/>
          </a:xfrm>
        </p:grpSpPr>
        <p:sp>
          <p:nvSpPr>
            <p:cNvPr id="152" name="Rounded Rectangle 151"/>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45" name="Picture 1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146" name="Picture 1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176" name="Group 175"/>
          <p:cNvGrpSpPr/>
          <p:nvPr/>
        </p:nvGrpSpPr>
        <p:grpSpPr>
          <a:xfrm>
            <a:off x="683214" y="2680571"/>
            <a:ext cx="1104001" cy="836777"/>
            <a:chOff x="4886409" y="4859163"/>
            <a:chExt cx="1684387" cy="1450944"/>
          </a:xfrm>
        </p:grpSpPr>
        <p:sp>
          <p:nvSpPr>
            <p:cNvPr id="172" name="Rounded Rectangle 171"/>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73" name="Picture 1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74" name="Picture 1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5" name="Picture 1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1" name="Group 180"/>
          <p:cNvGrpSpPr/>
          <p:nvPr/>
        </p:nvGrpSpPr>
        <p:grpSpPr>
          <a:xfrm>
            <a:off x="1645017" y="1771969"/>
            <a:ext cx="1104000" cy="828000"/>
            <a:chOff x="4878737" y="4859271"/>
            <a:chExt cx="1676850" cy="1307278"/>
          </a:xfrm>
        </p:grpSpPr>
        <p:sp>
          <p:nvSpPr>
            <p:cNvPr id="177" name="Rounded Rectangle 17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chemeClr val="bg2"/>
                </a:solidFill>
                <a:cs typeface="Arial Unicode MS" pitchFamily="34" charset="-128"/>
              </a:endParaRPr>
            </a:p>
          </p:txBody>
        </p:sp>
        <p:pic>
          <p:nvPicPr>
            <p:cNvPr id="179" name="Picture 1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180" name="Picture 1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5395" y="5277265"/>
              <a:ext cx="745606" cy="514211"/>
            </a:xfrm>
            <a:prstGeom prst="rect">
              <a:avLst/>
            </a:prstGeom>
            <a:ln w="9525">
              <a:noFill/>
            </a:ln>
          </p:spPr>
        </p:pic>
      </p:grpSp>
      <p:sp>
        <p:nvSpPr>
          <p:cNvPr id="2" name="Title 1"/>
          <p:cNvSpPr>
            <a:spLocks noGrp="1"/>
          </p:cNvSpPr>
          <p:nvPr>
            <p:ph type="title"/>
          </p:nvPr>
        </p:nvSpPr>
        <p:spPr/>
        <p:txBody>
          <a:bodyPr/>
          <a:lstStyle/>
          <a:p>
            <a:r>
              <a:rPr lang="en-US" dirty="0" smtClean="0"/>
              <a:t>Continuous Delivery Tool Chain</a:t>
            </a:r>
            <a:endParaRPr lang="en-US" dirty="0"/>
          </a:p>
        </p:txBody>
      </p:sp>
      <p:grpSp>
        <p:nvGrpSpPr>
          <p:cNvPr id="7" name="Group 6"/>
          <p:cNvGrpSpPr/>
          <p:nvPr/>
        </p:nvGrpSpPr>
        <p:grpSpPr>
          <a:xfrm>
            <a:off x="1661451" y="3893666"/>
            <a:ext cx="738004" cy="949897"/>
            <a:chOff x="7730073" y="1243671"/>
            <a:chExt cx="855016" cy="1098210"/>
          </a:xfrm>
        </p:grpSpPr>
        <p:grpSp>
          <p:nvGrpSpPr>
            <p:cNvPr id="81" name="Group 80"/>
            <p:cNvGrpSpPr/>
            <p:nvPr/>
          </p:nvGrpSpPr>
          <p:grpSpPr>
            <a:xfrm>
              <a:off x="7730073" y="1243671"/>
              <a:ext cx="855016" cy="689757"/>
              <a:chOff x="3952151" y="4018752"/>
              <a:chExt cx="855016" cy="689757"/>
            </a:xfrm>
          </p:grpSpPr>
          <p:pic>
            <p:nvPicPr>
              <p:cNvPr id="83" name="Picture 8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84" name="Picture 8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75" name="Rectangle 74"/>
            <p:cNvSpPr/>
            <p:nvPr/>
          </p:nvSpPr>
          <p:spPr>
            <a:xfrm>
              <a:off x="7921550" y="1986049"/>
              <a:ext cx="511091" cy="355832"/>
            </a:xfrm>
            <a:prstGeom prst="rect">
              <a:avLst/>
            </a:prstGeom>
          </p:spPr>
          <p:txBody>
            <a:bodyPr wrap="none">
              <a:spAutoFit/>
            </a:bodyPr>
            <a:lstStyle/>
            <a:p>
              <a:pPr algn="ctr"/>
              <a:r>
                <a:rPr lang="en-US" sz="1400" dirty="0" smtClean="0">
                  <a:solidFill>
                    <a:schemeClr val="bg1"/>
                  </a:solidFill>
                  <a:latin typeface="Calibri"/>
                  <a:cs typeface="Calibri"/>
                </a:rPr>
                <a:t>INT</a:t>
              </a:r>
              <a:endParaRPr lang="en-US" sz="1400" dirty="0">
                <a:solidFill>
                  <a:schemeClr val="bg1"/>
                </a:solidFill>
                <a:latin typeface="Calibri"/>
                <a:cs typeface="Calibri"/>
              </a:endParaRPr>
            </a:p>
          </p:txBody>
        </p:sp>
        <p:pic>
          <p:nvPicPr>
            <p:cNvPr id="87" name="Picture 86"/>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8" name="Group 7"/>
          <p:cNvGrpSpPr/>
          <p:nvPr/>
        </p:nvGrpSpPr>
        <p:grpSpPr>
          <a:xfrm>
            <a:off x="3227262" y="3879316"/>
            <a:ext cx="778300" cy="964247"/>
            <a:chOff x="5754056" y="1221926"/>
            <a:chExt cx="901701" cy="1114800"/>
          </a:xfrm>
        </p:grpSpPr>
        <p:sp>
          <p:nvSpPr>
            <p:cNvPr id="89" name="Rectangle 88"/>
            <p:cNvSpPr/>
            <p:nvPr/>
          </p:nvSpPr>
          <p:spPr>
            <a:xfrm>
              <a:off x="5930048" y="1980894"/>
              <a:ext cx="570521" cy="355832"/>
            </a:xfrm>
            <a:prstGeom prst="rect">
              <a:avLst/>
            </a:prstGeom>
          </p:spPr>
          <p:txBody>
            <a:bodyPr wrap="none">
              <a:spAutoFit/>
            </a:bodyPr>
            <a:lstStyle/>
            <a:p>
              <a:pPr algn="ctr"/>
              <a:r>
                <a:rPr lang="en-US" sz="1400" dirty="0" smtClean="0">
                  <a:solidFill>
                    <a:schemeClr val="bg1"/>
                  </a:solidFill>
                  <a:latin typeface="Calibri"/>
                  <a:cs typeface="Calibri"/>
                </a:rPr>
                <a:t>UAT</a:t>
              </a:r>
              <a:endParaRPr lang="en-US" sz="1400" dirty="0">
                <a:solidFill>
                  <a:schemeClr val="bg1"/>
                </a:solidFill>
                <a:latin typeface="Calibri"/>
                <a:cs typeface="Calibri"/>
              </a:endParaRPr>
            </a:p>
          </p:txBody>
        </p:sp>
        <p:grpSp>
          <p:nvGrpSpPr>
            <p:cNvPr id="92" name="Group 91"/>
            <p:cNvGrpSpPr/>
            <p:nvPr/>
          </p:nvGrpSpPr>
          <p:grpSpPr>
            <a:xfrm>
              <a:off x="5754056" y="1221926"/>
              <a:ext cx="901701" cy="690078"/>
              <a:chOff x="3606949" y="4672490"/>
              <a:chExt cx="901701" cy="690078"/>
            </a:xfrm>
          </p:grpSpPr>
          <p:pic>
            <p:nvPicPr>
              <p:cNvPr id="93" name="Picture 9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4" name="Picture 9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95" name="Picture 9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96" name="Picture 9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0" name="Picture 99"/>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01" name="Group 100"/>
          <p:cNvGrpSpPr/>
          <p:nvPr/>
        </p:nvGrpSpPr>
        <p:grpSpPr>
          <a:xfrm>
            <a:off x="4614924" y="3886739"/>
            <a:ext cx="778300" cy="956824"/>
            <a:chOff x="5754056" y="1221926"/>
            <a:chExt cx="901701" cy="1106218"/>
          </a:xfrm>
        </p:grpSpPr>
        <p:sp>
          <p:nvSpPr>
            <p:cNvPr id="102" name="Rectangle 101"/>
            <p:cNvSpPr/>
            <p:nvPr/>
          </p:nvSpPr>
          <p:spPr>
            <a:xfrm>
              <a:off x="5899572" y="1972312"/>
              <a:ext cx="631473" cy="355832"/>
            </a:xfrm>
            <a:prstGeom prst="rect">
              <a:avLst/>
            </a:prstGeom>
          </p:spPr>
          <p:txBody>
            <a:bodyPr wrap="none">
              <a:spAutoFit/>
            </a:bodyPr>
            <a:lstStyle/>
            <a:p>
              <a:pPr algn="ctr"/>
              <a:r>
                <a:rPr lang="en-US" sz="1400" dirty="0" smtClean="0">
                  <a:solidFill>
                    <a:schemeClr val="bg1"/>
                  </a:solidFill>
                  <a:latin typeface="Calibri"/>
                  <a:cs typeface="Calibri"/>
                </a:rPr>
                <a:t>PERF</a:t>
              </a:r>
              <a:endParaRPr lang="en-US" sz="1400" dirty="0">
                <a:solidFill>
                  <a:schemeClr val="bg1"/>
                </a:solidFill>
                <a:latin typeface="Calibri"/>
                <a:cs typeface="Calibri"/>
              </a:endParaRPr>
            </a:p>
          </p:txBody>
        </p:sp>
        <p:grpSp>
          <p:nvGrpSpPr>
            <p:cNvPr id="103" name="Group 102"/>
            <p:cNvGrpSpPr/>
            <p:nvPr/>
          </p:nvGrpSpPr>
          <p:grpSpPr>
            <a:xfrm>
              <a:off x="5754056" y="1221926"/>
              <a:ext cx="901701" cy="690078"/>
              <a:chOff x="3606949" y="4672490"/>
              <a:chExt cx="901701" cy="690078"/>
            </a:xfrm>
          </p:grpSpPr>
          <p:pic>
            <p:nvPicPr>
              <p:cNvPr id="106" name="Picture 10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08" name="Picture 10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0" name="Picture 10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13" name="Picture 11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4" name="Picture 103"/>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14" name="Group 113"/>
          <p:cNvGrpSpPr/>
          <p:nvPr/>
        </p:nvGrpSpPr>
        <p:grpSpPr>
          <a:xfrm>
            <a:off x="5979129" y="3775320"/>
            <a:ext cx="1426878" cy="1068245"/>
            <a:chOff x="7009634" y="4579962"/>
            <a:chExt cx="1653114" cy="1235035"/>
          </a:xfrm>
        </p:grpSpPr>
        <p:sp>
          <p:nvSpPr>
            <p:cNvPr id="115" name="Rectangle 114"/>
            <p:cNvSpPr/>
            <p:nvPr/>
          </p:nvSpPr>
          <p:spPr>
            <a:xfrm>
              <a:off x="7573102" y="5459165"/>
              <a:ext cx="700029" cy="355832"/>
            </a:xfrm>
            <a:prstGeom prst="rect">
              <a:avLst/>
            </a:prstGeom>
          </p:spPr>
          <p:txBody>
            <a:bodyPr wrap="none">
              <a:spAutoFit/>
            </a:bodyPr>
            <a:lstStyle/>
            <a:p>
              <a:pPr algn="ctr"/>
              <a:r>
                <a:rPr lang="en-US" sz="1400" dirty="0" smtClean="0">
                  <a:solidFill>
                    <a:schemeClr val="bg1"/>
                  </a:solidFill>
                  <a:latin typeface="Calibri"/>
                  <a:cs typeface="Calibri"/>
                </a:rPr>
                <a:t>PROD</a:t>
              </a:r>
              <a:endParaRPr lang="en-US" sz="1400" dirty="0">
                <a:solidFill>
                  <a:schemeClr val="bg1"/>
                </a:solidFill>
                <a:latin typeface="Calibri"/>
                <a:cs typeface="Calibri"/>
              </a:endParaRPr>
            </a:p>
          </p:txBody>
        </p:sp>
        <p:grpSp>
          <p:nvGrpSpPr>
            <p:cNvPr id="116" name="Group 115"/>
            <p:cNvGrpSpPr/>
            <p:nvPr/>
          </p:nvGrpSpPr>
          <p:grpSpPr>
            <a:xfrm>
              <a:off x="7009634" y="4579962"/>
              <a:ext cx="1653114" cy="933794"/>
              <a:chOff x="7009634" y="4579962"/>
              <a:chExt cx="1653114" cy="933794"/>
            </a:xfrm>
          </p:grpSpPr>
          <p:grpSp>
            <p:nvGrpSpPr>
              <p:cNvPr id="118" name="Group 117"/>
              <p:cNvGrpSpPr/>
              <p:nvPr/>
            </p:nvGrpSpPr>
            <p:grpSpPr>
              <a:xfrm>
                <a:off x="7009634" y="4579962"/>
                <a:ext cx="1653114" cy="933794"/>
                <a:chOff x="7009634" y="4579962"/>
                <a:chExt cx="1653114" cy="933794"/>
              </a:xfrm>
            </p:grpSpPr>
            <p:grpSp>
              <p:nvGrpSpPr>
                <p:cNvPr id="119" name="Group 118"/>
                <p:cNvGrpSpPr/>
                <p:nvPr/>
              </p:nvGrpSpPr>
              <p:grpSpPr>
                <a:xfrm>
                  <a:off x="7663681" y="4579962"/>
                  <a:ext cx="999067" cy="416334"/>
                  <a:chOff x="7455388" y="4804943"/>
                  <a:chExt cx="999067" cy="416334"/>
                </a:xfrm>
              </p:grpSpPr>
              <p:pic>
                <p:nvPicPr>
                  <p:cNvPr id="158" name="Picture 15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60" name="Picture 15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67" name="Picture 16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20" name="Group 119"/>
                <p:cNvGrpSpPr/>
                <p:nvPr/>
              </p:nvGrpSpPr>
              <p:grpSpPr>
                <a:xfrm>
                  <a:off x="7522108" y="4759672"/>
                  <a:ext cx="999067" cy="416334"/>
                  <a:chOff x="7303740" y="4664136"/>
                  <a:chExt cx="999067" cy="416334"/>
                </a:xfrm>
              </p:grpSpPr>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5" name="Picture 15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7" name="Picture 15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1" name="Group 120"/>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3" name="Group 122"/>
                <p:cNvGrpSpPr/>
                <p:nvPr/>
              </p:nvGrpSpPr>
              <p:grpSpPr>
                <a:xfrm>
                  <a:off x="7009634" y="5097422"/>
                  <a:ext cx="999067" cy="416334"/>
                  <a:chOff x="7303740" y="4664136"/>
                  <a:chExt cx="999067" cy="416334"/>
                </a:xfrm>
              </p:grpSpPr>
              <p:pic>
                <p:nvPicPr>
                  <p:cNvPr id="124" name="Picture 12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29" name="Picture 12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30" name="Picture 12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186" name="Picture 185"/>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209" name="Group 208"/>
          <p:cNvGrpSpPr/>
          <p:nvPr/>
        </p:nvGrpSpPr>
        <p:grpSpPr>
          <a:xfrm>
            <a:off x="2894155" y="1445042"/>
            <a:ext cx="2784560" cy="2250848"/>
            <a:chOff x="2144423" y="852305"/>
            <a:chExt cx="4803276" cy="4021177"/>
          </a:xfrm>
        </p:grpSpPr>
        <p:sp>
          <p:nvSpPr>
            <p:cNvPr id="228" name="Isosceles Triangle 227"/>
            <p:cNvSpPr/>
            <p:nvPr/>
          </p:nvSpPr>
          <p:spPr>
            <a:xfrm>
              <a:off x="2144423" y="852305"/>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212" name="Picture 211"/>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4043455" y="2306002"/>
              <a:ext cx="1005211" cy="866393"/>
            </a:xfrm>
            <a:prstGeom prst="rect">
              <a:avLst/>
            </a:prstGeom>
          </p:spPr>
        </p:pic>
        <p:sp>
          <p:nvSpPr>
            <p:cNvPr id="213" name="Rectangle 212"/>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smtClean="0">
                  <a:solidFill>
                    <a:schemeClr val="bg1"/>
                  </a:solidFill>
                  <a:latin typeface="Calibri"/>
                  <a:cs typeface="Calibri"/>
                </a:rPr>
                <a:t>MANIFEST DRIVEN DEPLOYMENTS</a:t>
              </a:r>
              <a:endParaRPr lang="en-US" sz="1400" dirty="0">
                <a:solidFill>
                  <a:schemeClr val="bg1"/>
                </a:solidFill>
                <a:latin typeface="Calibri"/>
                <a:cs typeface="Calibri"/>
              </a:endParaRPr>
            </a:p>
          </p:txBody>
        </p:sp>
        <p:sp>
          <p:nvSpPr>
            <p:cNvPr id="216" name="Pentagon 215"/>
            <p:cNvSpPr/>
            <p:nvPr/>
          </p:nvSpPr>
          <p:spPr>
            <a:xfrm rot="3436181">
              <a:off x="4672169" y="2729897"/>
              <a:ext cx="2172633" cy="199089"/>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Environment Data</a:t>
              </a:r>
              <a:endParaRPr lang="en-US" sz="900" spc="-20" dirty="0">
                <a:solidFill>
                  <a:schemeClr val="bg2"/>
                </a:solidFill>
                <a:latin typeface="Calibri" pitchFamily="34" charset="0"/>
                <a:cs typeface="Calibri" pitchFamily="34" charset="0"/>
              </a:endParaRPr>
            </a:p>
          </p:txBody>
        </p:sp>
        <p:sp>
          <p:nvSpPr>
            <p:cNvPr id="224" name="Rectangle 223"/>
            <p:cNvSpPr/>
            <p:nvPr/>
          </p:nvSpPr>
          <p:spPr>
            <a:xfrm rot="18129359">
              <a:off x="1749745" y="2868459"/>
              <a:ext cx="3000772" cy="199089"/>
            </a:xfrm>
            <a:prstGeom prst="rect">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Application Model</a:t>
              </a:r>
              <a:endParaRPr lang="en-US" sz="900" spc="-20" dirty="0">
                <a:solidFill>
                  <a:schemeClr val="bg2"/>
                </a:solidFill>
                <a:latin typeface="Calibri" pitchFamily="34" charset="0"/>
                <a:cs typeface="Calibri" pitchFamily="34" charset="0"/>
              </a:endParaRPr>
            </a:p>
          </p:txBody>
        </p:sp>
        <p:sp>
          <p:nvSpPr>
            <p:cNvPr id="219" name="Pentagon 218"/>
            <p:cNvSpPr/>
            <p:nvPr/>
          </p:nvSpPr>
          <p:spPr>
            <a:xfrm rot="10800000" flipV="1">
              <a:off x="3313813" y="4667289"/>
              <a:ext cx="2460087" cy="206193"/>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Release Data</a:t>
              </a:r>
              <a:endParaRPr lang="en-US" sz="900" spc="-20" dirty="0">
                <a:solidFill>
                  <a:schemeClr val="bg2"/>
                </a:solidFill>
                <a:latin typeface="Calibri" pitchFamily="34" charset="0"/>
                <a:cs typeface="Calibri" pitchFamily="34" charset="0"/>
              </a:endParaRPr>
            </a:p>
          </p:txBody>
        </p:sp>
      </p:grpSp>
      <p:grpSp>
        <p:nvGrpSpPr>
          <p:cNvPr id="143" name="Group 142"/>
          <p:cNvGrpSpPr/>
          <p:nvPr/>
        </p:nvGrpSpPr>
        <p:grpSpPr>
          <a:xfrm>
            <a:off x="4814127" y="882411"/>
            <a:ext cx="1104000" cy="828000"/>
            <a:chOff x="4868446" y="1128890"/>
            <a:chExt cx="1676847" cy="1307274"/>
          </a:xfrm>
        </p:grpSpPr>
        <p:sp>
          <p:nvSpPr>
            <p:cNvPr id="135" name="Rounded Rectangle 134"/>
            <p:cNvSpPr/>
            <p:nvPr/>
          </p:nvSpPr>
          <p:spPr>
            <a:xfrm>
              <a:off x="4868446"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36" name="Picture 24" descr="http://siliconangle.com/files/2013/05/git-logo.jpg"/>
            <p:cNvPicPr>
              <a:picLocks noChangeAspect="1" noChangeArrowheads="1"/>
            </p:cNvPicPr>
            <p:nvPr/>
          </p:nvPicPr>
          <p:blipFill>
            <a:blip r:embed="rId13" cstate="screen"/>
            <a:srcRect/>
            <a:stretch>
              <a:fillRect/>
            </a:stretch>
          </p:blipFill>
          <p:spPr bwMode="auto">
            <a:xfrm>
              <a:off x="5104690" y="1212145"/>
              <a:ext cx="342900" cy="342900"/>
            </a:xfrm>
            <a:prstGeom prst="rect">
              <a:avLst/>
            </a:prstGeom>
            <a:noFill/>
            <a:ln w="9525">
              <a:noFill/>
            </a:ln>
          </p:spPr>
        </p:pic>
        <p:pic>
          <p:nvPicPr>
            <p:cNvPr id="137" name="Picture 18" descr="http://www.whitesourcesoftware.com/sites/default/files/maven_logo.gif"/>
            <p:cNvPicPr>
              <a:picLocks noChangeAspect="1" noChangeArrowheads="1"/>
            </p:cNvPicPr>
            <p:nvPr/>
          </p:nvPicPr>
          <p:blipFill>
            <a:blip r:embed="rId14" cstate="screen"/>
            <a:srcRect/>
            <a:stretch>
              <a:fillRect/>
            </a:stretch>
          </p:blipFill>
          <p:spPr bwMode="auto">
            <a:xfrm>
              <a:off x="5729116" y="1645414"/>
              <a:ext cx="609600" cy="406401"/>
            </a:xfrm>
            <a:prstGeom prst="rect">
              <a:avLst/>
            </a:prstGeom>
            <a:noFill/>
            <a:ln w="9525">
              <a:noFill/>
            </a:ln>
          </p:spPr>
        </p:pic>
        <p:grpSp>
          <p:nvGrpSpPr>
            <p:cNvPr id="138" name="Group 60"/>
            <p:cNvGrpSpPr/>
            <p:nvPr/>
          </p:nvGrpSpPr>
          <p:grpSpPr>
            <a:xfrm>
              <a:off x="5630632" y="1178280"/>
              <a:ext cx="609600" cy="381000"/>
              <a:chOff x="3581400" y="4171950"/>
              <a:chExt cx="909325" cy="533400"/>
            </a:xfrm>
          </p:grpSpPr>
          <p:pic>
            <p:nvPicPr>
              <p:cNvPr id="139" name="Picture 20" descr="File:Jenkins logo with title.svg"/>
              <p:cNvPicPr>
                <a:picLocks noChangeAspect="1" noChangeArrowheads="1"/>
              </p:cNvPicPr>
              <p:nvPr/>
            </p:nvPicPr>
            <p:blipFill>
              <a:blip r:embed="rId15" cstate="screen"/>
              <a:srcRect/>
              <a:stretch>
                <a:fillRect/>
              </a:stretch>
            </p:blipFill>
            <p:spPr bwMode="auto">
              <a:xfrm>
                <a:off x="3581400" y="4476750"/>
                <a:ext cx="909325" cy="228600"/>
              </a:xfrm>
              <a:prstGeom prst="rect">
                <a:avLst/>
              </a:prstGeom>
              <a:noFill/>
              <a:ln w="9525">
                <a:noFill/>
              </a:ln>
            </p:spPr>
          </p:pic>
          <p:pic>
            <p:nvPicPr>
              <p:cNvPr id="140" name="Picture 20" descr="File:Jenkins logo with title.svg"/>
              <p:cNvPicPr>
                <a:picLocks noChangeAspect="1" noChangeArrowheads="1"/>
              </p:cNvPicPr>
              <p:nvPr/>
            </p:nvPicPr>
            <p:blipFill>
              <a:blip r:embed="rId16" cstate="screen"/>
              <a:srcRect/>
              <a:stretch>
                <a:fillRect/>
              </a:stretch>
            </p:blipFill>
            <p:spPr bwMode="auto">
              <a:xfrm>
                <a:off x="3657600" y="4171950"/>
                <a:ext cx="304800" cy="390526"/>
              </a:xfrm>
              <a:prstGeom prst="rect">
                <a:avLst/>
              </a:prstGeom>
              <a:noFill/>
              <a:ln w="9525">
                <a:noFill/>
              </a:ln>
            </p:spPr>
          </p:pic>
        </p:grpSp>
        <p:pic>
          <p:nvPicPr>
            <p:cNvPr id="141" name="Picture 22" descr="http://upload.wikimedia.org/wikipedia/commons/9/94/Ant_logo_large.gif"/>
            <p:cNvPicPr>
              <a:picLocks noChangeAspect="1" noChangeArrowheads="1"/>
            </p:cNvPicPr>
            <p:nvPr/>
          </p:nvPicPr>
          <p:blipFill>
            <a:blip r:embed="rId17" cstate="screen"/>
            <a:srcRect/>
            <a:stretch>
              <a:fillRect/>
            </a:stretch>
          </p:blipFill>
          <p:spPr bwMode="auto">
            <a:xfrm>
              <a:off x="4996191" y="1645414"/>
              <a:ext cx="634441" cy="400700"/>
            </a:xfrm>
            <a:prstGeom prst="rect">
              <a:avLst/>
            </a:prstGeom>
            <a:noFill/>
            <a:ln w="9525">
              <a:noFill/>
            </a:ln>
          </p:spPr>
        </p:pic>
        <p:pic>
          <p:nvPicPr>
            <p:cNvPr id="142" name="Picture 1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165" name="Group 164"/>
          <p:cNvGrpSpPr/>
          <p:nvPr/>
        </p:nvGrpSpPr>
        <p:grpSpPr>
          <a:xfrm>
            <a:off x="5791996" y="1787383"/>
            <a:ext cx="1104000" cy="828000"/>
            <a:chOff x="5294139" y="723630"/>
            <a:chExt cx="1676847" cy="1307277"/>
          </a:xfrm>
        </p:grpSpPr>
        <p:sp>
          <p:nvSpPr>
            <p:cNvPr id="161" name="Rounded Rectangle 160"/>
            <p:cNvSpPr/>
            <p:nvPr/>
          </p:nvSpPr>
          <p:spPr>
            <a:xfrm>
              <a:off x="5294139" y="723630"/>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2" name="Picture 12" descr="http://www.noxlogic.nl/wp-content/uploads/2012/04/logo_web_puppet_257468328.png"/>
            <p:cNvPicPr>
              <a:picLocks noChangeAspect="1" noChangeArrowheads="1"/>
            </p:cNvPicPr>
            <p:nvPr/>
          </p:nvPicPr>
          <p:blipFill>
            <a:blip r:embed="rId19" cstate="screen"/>
            <a:srcRect/>
            <a:stretch>
              <a:fillRect/>
            </a:stretch>
          </p:blipFill>
          <p:spPr bwMode="auto">
            <a:xfrm>
              <a:off x="6218474" y="867695"/>
              <a:ext cx="577689" cy="577689"/>
            </a:xfrm>
            <a:prstGeom prst="rect">
              <a:avLst/>
            </a:prstGeom>
            <a:noFill/>
            <a:ln w="9525">
              <a:noFill/>
            </a:ln>
          </p:spPr>
        </p:pic>
        <p:pic>
          <p:nvPicPr>
            <p:cNvPr id="163" name="Picture 14" descr="http://www.juliandunn.net/wp-content/uploads/2012/01/OC_Chef_Logo.png"/>
            <p:cNvPicPr>
              <a:picLocks noChangeAspect="1" noChangeArrowheads="1"/>
            </p:cNvPicPr>
            <p:nvPr/>
          </p:nvPicPr>
          <p:blipFill>
            <a:blip r:embed="rId20" cstate="screen"/>
            <a:srcRect/>
            <a:stretch>
              <a:fillRect/>
            </a:stretch>
          </p:blipFill>
          <p:spPr bwMode="auto">
            <a:xfrm>
              <a:off x="5485574" y="961551"/>
              <a:ext cx="603365" cy="476057"/>
            </a:xfrm>
            <a:prstGeom prst="rect">
              <a:avLst/>
            </a:prstGeom>
            <a:noFill/>
            <a:ln w="9525">
              <a:noFill/>
            </a:ln>
          </p:spPr>
        </p:pic>
        <p:pic>
          <p:nvPicPr>
            <p:cNvPr id="164" name="Picture 16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03845" y="1573367"/>
              <a:ext cx="1370189" cy="321787"/>
            </a:xfrm>
            <a:prstGeom prst="rect">
              <a:avLst/>
            </a:prstGeom>
            <a:ln w="9525">
              <a:noFill/>
            </a:ln>
          </p:spPr>
        </p:pic>
      </p:grpSp>
      <p:pic>
        <p:nvPicPr>
          <p:cNvPr id="3" name="Picture 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96627" y="2258747"/>
            <a:ext cx="306025" cy="253947"/>
          </a:xfrm>
          <a:prstGeom prst="rect">
            <a:avLst/>
          </a:prstGeom>
        </p:spPr>
      </p:pic>
      <p:grpSp>
        <p:nvGrpSpPr>
          <p:cNvPr id="171" name="Group 170"/>
          <p:cNvGrpSpPr/>
          <p:nvPr/>
        </p:nvGrpSpPr>
        <p:grpSpPr>
          <a:xfrm>
            <a:off x="6767347" y="2680570"/>
            <a:ext cx="1104001" cy="827999"/>
            <a:chOff x="5379810" y="4848277"/>
            <a:chExt cx="1676849" cy="1307275"/>
          </a:xfrm>
        </p:grpSpPr>
        <p:sp>
          <p:nvSpPr>
            <p:cNvPr id="166" name="Rounded Rectangle 165"/>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8" name="Picture 16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170" name="Picture 1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169" name="Picture 16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Tree>
    <p:extLst>
      <p:ext uri="{BB962C8B-B14F-4D97-AF65-F5344CB8AC3E}">
        <p14:creationId xmlns:p14="http://schemas.microsoft.com/office/powerpoint/2010/main" val="136287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3"/>
                                        </p:tgtEl>
                                      </p:cBhvr>
                                    </p:animEffect>
                                    <p:set>
                                      <p:cBhvr>
                                        <p:cTn id="7" dur="1" fill="hold">
                                          <p:stCondLst>
                                            <p:cond delay="499"/>
                                          </p:stCondLst>
                                        </p:cTn>
                                        <p:tgtEl>
                                          <p:spTgt spid="14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6"/>
                                        </p:tgtEl>
                                      </p:cBhvr>
                                    </p:animEffect>
                                    <p:set>
                                      <p:cBhvr>
                                        <p:cTn id="12" dur="1" fill="hold">
                                          <p:stCondLst>
                                            <p:cond delay="499"/>
                                          </p:stCondLst>
                                        </p:cTn>
                                        <p:tgtEl>
                                          <p:spTgt spid="15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81"/>
                                        </p:tgtEl>
                                      </p:cBhvr>
                                    </p:animEffect>
                                    <p:set>
                                      <p:cBhvr>
                                        <p:cTn id="17" dur="1" fill="hold">
                                          <p:stCondLst>
                                            <p:cond delay="499"/>
                                          </p:stCondLst>
                                        </p:cTn>
                                        <p:tgtEl>
                                          <p:spTgt spid="181"/>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76"/>
                                        </p:tgtEl>
                                      </p:cBhvr>
                                    </p:animEffect>
                                    <p:set>
                                      <p:cBhvr>
                                        <p:cTn id="25" dur="1" fill="hold">
                                          <p:stCondLst>
                                            <p:cond delay="499"/>
                                          </p:stCondLst>
                                        </p:cTn>
                                        <p:tgtEl>
                                          <p:spTgt spid="17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71"/>
                                        </p:tgtEl>
                                      </p:cBhvr>
                                    </p:animEffect>
                                    <p:set>
                                      <p:cBhvr>
                                        <p:cTn id="30" dur="1" fill="hold">
                                          <p:stCondLst>
                                            <p:cond delay="499"/>
                                          </p:stCondLst>
                                        </p:cTn>
                                        <p:tgtEl>
                                          <p:spTgt spid="17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65"/>
                                        </p:tgtEl>
                                      </p:cBhvr>
                                    </p:animEffect>
                                    <p:set>
                                      <p:cBhvr>
                                        <p:cTn id="35" dur="1" fill="hold">
                                          <p:stCondLst>
                                            <p:cond delay="499"/>
                                          </p:stCondLst>
                                        </p:cTn>
                                        <p:tgtEl>
                                          <p:spTgt spid="16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1000"/>
                                        <p:tgtEl>
                                          <p:spTgt spid="101"/>
                                        </p:tgtEl>
                                      </p:cBhvr>
                                    </p:animEffect>
                                  </p:childTnLst>
                                </p:cTn>
                              </p:par>
                              <p:par>
                                <p:cTn id="47" presetID="10"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 name="Pentagon 158"/>
          <p:cNvSpPr/>
          <p:nvPr/>
        </p:nvSpPr>
        <p:spPr>
          <a:xfrm>
            <a:off x="1231063" y="3047744"/>
            <a:ext cx="6749466" cy="600206"/>
          </a:xfrm>
          <a:prstGeom prst="homePlate">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grpSp>
        <p:nvGrpSpPr>
          <p:cNvPr id="130" name="Group 129"/>
          <p:cNvGrpSpPr/>
          <p:nvPr/>
        </p:nvGrpSpPr>
        <p:grpSpPr>
          <a:xfrm>
            <a:off x="1897700" y="4038537"/>
            <a:ext cx="444725" cy="588940"/>
            <a:chOff x="1305505" y="4714527"/>
            <a:chExt cx="869002" cy="1423692"/>
          </a:xfrm>
        </p:grpSpPr>
        <p:sp>
          <p:nvSpPr>
            <p:cNvPr id="131" name="Rectangle 130"/>
            <p:cNvSpPr/>
            <p:nvPr/>
          </p:nvSpPr>
          <p:spPr>
            <a:xfrm>
              <a:off x="1312498" y="5481008"/>
              <a:ext cx="862009" cy="657211"/>
            </a:xfrm>
            <a:prstGeom prst="rect">
              <a:avLst/>
            </a:prstGeom>
          </p:spPr>
          <p:txBody>
            <a:bodyPr wrap="none">
              <a:spAutoFit/>
            </a:bodyPr>
            <a:lstStyle/>
            <a:p>
              <a:pPr algn="ctr">
                <a:lnSpc>
                  <a:spcPct val="80000"/>
                </a:lnSpc>
              </a:pPr>
              <a:r>
                <a:rPr lang="en-US" sz="1400" dirty="0" smtClean="0">
                  <a:solidFill>
                    <a:schemeClr val="accent1"/>
                  </a:solidFill>
                  <a:latin typeface="Calibri"/>
                  <a:cs typeface="Calibri"/>
                </a:rPr>
                <a:t>INT</a:t>
              </a:r>
              <a:endParaRPr lang="en-US" dirty="0">
                <a:solidFill>
                  <a:schemeClr val="accent1"/>
                </a:solidFill>
                <a:latin typeface="Calibri"/>
                <a:cs typeface="Calibri"/>
              </a:endParaRPr>
            </a:p>
          </p:txBody>
        </p:sp>
        <p:grpSp>
          <p:nvGrpSpPr>
            <p:cNvPr id="132" name="Group 131"/>
            <p:cNvGrpSpPr/>
            <p:nvPr/>
          </p:nvGrpSpPr>
          <p:grpSpPr>
            <a:xfrm>
              <a:off x="1305505" y="4714527"/>
              <a:ext cx="855016" cy="689757"/>
              <a:chOff x="3952151" y="4018752"/>
              <a:chExt cx="855016" cy="689757"/>
            </a:xfrm>
          </p:grpSpPr>
          <p:pic>
            <p:nvPicPr>
              <p:cNvPr id="133" name="Picture 13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134" name="Picture 13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60" name="Group 59"/>
          <p:cNvGrpSpPr/>
          <p:nvPr/>
        </p:nvGrpSpPr>
        <p:grpSpPr>
          <a:xfrm>
            <a:off x="4094779" y="2282342"/>
            <a:ext cx="1135790" cy="447495"/>
            <a:chOff x="3797559" y="3025570"/>
            <a:chExt cx="1135790" cy="596108"/>
          </a:xfrm>
        </p:grpSpPr>
        <p:pic>
          <p:nvPicPr>
            <p:cNvPr id="1052" name="Picture 28"/>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422351" y="3025570"/>
              <a:ext cx="510998" cy="5961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0" name="TextBox 79"/>
            <p:cNvSpPr txBox="1"/>
            <p:nvPr/>
          </p:nvSpPr>
          <p:spPr>
            <a:xfrm>
              <a:off x="3797559" y="3090000"/>
              <a:ext cx="652263" cy="457822"/>
            </a:xfrm>
            <a:prstGeom prst="rect">
              <a:avLst/>
            </a:prstGeom>
            <a:noFill/>
          </p:spPr>
          <p:txBody>
            <a:bodyPr wrap="square" rtlCol="0">
              <a:spAutoFit/>
            </a:bodyPr>
            <a:lstStyle/>
            <a:p>
              <a:pPr algn="ctr">
                <a:lnSpc>
                  <a:spcPct val="80000"/>
                </a:lnSpc>
              </a:pPr>
              <a:r>
                <a:rPr lang="en-US" sz="1000" dirty="0" smtClean="0">
                  <a:solidFill>
                    <a:schemeClr val="bg1"/>
                  </a:solidFill>
                </a:rPr>
                <a:t>Stage Artifacts</a:t>
              </a:r>
              <a:endParaRPr lang="en-US" sz="1000" dirty="0">
                <a:solidFill>
                  <a:schemeClr val="bg1"/>
                </a:solidFill>
              </a:endParaRPr>
            </a:p>
          </p:txBody>
        </p:sp>
      </p:grpSp>
      <p:grpSp>
        <p:nvGrpSpPr>
          <p:cNvPr id="23" name="Group 22"/>
          <p:cNvGrpSpPr/>
          <p:nvPr/>
        </p:nvGrpSpPr>
        <p:grpSpPr>
          <a:xfrm>
            <a:off x="3040863" y="3723443"/>
            <a:ext cx="1077631" cy="904625"/>
            <a:chOff x="2976667" y="5069140"/>
            <a:chExt cx="1077631" cy="1205050"/>
          </a:xfrm>
        </p:grpSpPr>
        <p:grpSp>
          <p:nvGrpSpPr>
            <p:cNvPr id="136" name="Group 135"/>
            <p:cNvGrpSpPr/>
            <p:nvPr/>
          </p:nvGrpSpPr>
          <p:grpSpPr>
            <a:xfrm>
              <a:off x="3423995" y="5444432"/>
              <a:ext cx="492443" cy="829758"/>
              <a:chOff x="1228901" y="4714527"/>
              <a:chExt cx="962245" cy="1505777"/>
            </a:xfrm>
          </p:grpSpPr>
          <p:sp>
            <p:nvSpPr>
              <p:cNvPr id="137" name="Rectangle 136"/>
              <p:cNvSpPr/>
              <p:nvPr/>
            </p:nvSpPr>
            <p:spPr>
              <a:xfrm>
                <a:off x="1228901" y="5563092"/>
                <a:ext cx="962245" cy="657212"/>
              </a:xfrm>
              <a:prstGeom prst="rect">
                <a:avLst/>
              </a:prstGeom>
            </p:spPr>
            <p:txBody>
              <a:bodyPr wrap="none">
                <a:spAutoFit/>
              </a:bodyPr>
              <a:lstStyle/>
              <a:p>
                <a:pPr algn="ctr">
                  <a:lnSpc>
                    <a:spcPct val="80000"/>
                  </a:lnSpc>
                </a:pPr>
                <a:r>
                  <a:rPr lang="en-US" sz="1400" dirty="0" smtClean="0">
                    <a:solidFill>
                      <a:schemeClr val="accent1"/>
                    </a:solidFill>
                    <a:latin typeface="Calibri"/>
                    <a:cs typeface="Calibri"/>
                  </a:rPr>
                  <a:t>UAT</a:t>
                </a:r>
                <a:endParaRPr lang="en-US" dirty="0">
                  <a:solidFill>
                    <a:schemeClr val="accent1"/>
                  </a:solidFill>
                  <a:latin typeface="Calibri"/>
                  <a:cs typeface="Calibri"/>
                </a:endParaRPr>
              </a:p>
            </p:txBody>
          </p:sp>
          <p:grpSp>
            <p:nvGrpSpPr>
              <p:cNvPr id="138" name="Group 137"/>
              <p:cNvGrpSpPr/>
              <p:nvPr/>
            </p:nvGrpSpPr>
            <p:grpSpPr>
              <a:xfrm>
                <a:off x="1305505" y="4714527"/>
                <a:ext cx="855016" cy="689757"/>
                <a:chOff x="3952151" y="4018752"/>
                <a:chExt cx="855016" cy="689757"/>
              </a:xfrm>
            </p:grpSpPr>
            <p:pic>
              <p:nvPicPr>
                <p:cNvPr id="139" name="Picture 13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140" name="Picture 139"/>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47" name="Group 46"/>
            <p:cNvGrpSpPr/>
            <p:nvPr/>
          </p:nvGrpSpPr>
          <p:grpSpPr>
            <a:xfrm>
              <a:off x="2976667" y="5069140"/>
              <a:ext cx="1077631" cy="842113"/>
              <a:chOff x="2678526" y="5069139"/>
              <a:chExt cx="1077631" cy="842113"/>
            </a:xfrm>
          </p:grpSpPr>
          <p:grpSp>
            <p:nvGrpSpPr>
              <p:cNvPr id="98" name="Group 97"/>
              <p:cNvGrpSpPr/>
              <p:nvPr/>
            </p:nvGrpSpPr>
            <p:grpSpPr>
              <a:xfrm>
                <a:off x="2678526" y="5500413"/>
                <a:ext cx="623396" cy="410839"/>
                <a:chOff x="6606859" y="2980422"/>
                <a:chExt cx="623396" cy="410839"/>
              </a:xfrm>
            </p:grpSpPr>
            <p:pic>
              <p:nvPicPr>
                <p:cNvPr id="99" name="Picture 21"/>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0" name="TextBox 99"/>
                <p:cNvSpPr txBox="1"/>
                <p:nvPr/>
              </p:nvSpPr>
              <p:spPr>
                <a:xfrm>
                  <a:off x="6606859" y="2980422"/>
                  <a:ext cx="623396" cy="390857"/>
                </a:xfrm>
                <a:prstGeom prst="rect">
                  <a:avLst/>
                </a:prstGeom>
                <a:noFill/>
              </p:spPr>
              <p:txBody>
                <a:bodyPr wrap="square" rtlCol="0">
                  <a:spAutoFit/>
                </a:bodyPr>
                <a:lstStyle/>
                <a:p>
                  <a:pPr>
                    <a:lnSpc>
                      <a:spcPct val="80000"/>
                    </a:lnSpc>
                  </a:pPr>
                  <a:r>
                    <a:rPr lang="en-US" sz="800" b="1" dirty="0" err="1" smtClean="0">
                      <a:solidFill>
                        <a:schemeClr val="bg1"/>
                      </a:solidFill>
                    </a:rPr>
                    <a:t>Env</a:t>
                  </a:r>
                  <a:endParaRPr lang="en-US" sz="800" b="1" dirty="0" smtClean="0">
                    <a:solidFill>
                      <a:schemeClr val="bg1"/>
                    </a:solidFill>
                  </a:endParaRPr>
                </a:p>
                <a:p>
                  <a:pPr>
                    <a:lnSpc>
                      <a:spcPct val="80000"/>
                    </a:lnSpc>
                  </a:pPr>
                  <a:r>
                    <a:rPr lang="en-US" sz="800" b="1" dirty="0" err="1" smtClean="0">
                      <a:solidFill>
                        <a:schemeClr val="bg1"/>
                      </a:solidFill>
                    </a:rPr>
                    <a:t>Config</a:t>
                  </a:r>
                  <a:endParaRPr lang="en-US" sz="800" b="1" dirty="0">
                    <a:solidFill>
                      <a:schemeClr val="bg1"/>
                    </a:solidFill>
                  </a:endParaRPr>
                </a:p>
              </p:txBody>
            </p:sp>
          </p:grpSp>
          <p:grpSp>
            <p:nvGrpSpPr>
              <p:cNvPr id="34" name="Group 33"/>
              <p:cNvGrpSpPr/>
              <p:nvPr/>
            </p:nvGrpSpPr>
            <p:grpSpPr>
              <a:xfrm>
                <a:off x="2793380" y="5069139"/>
                <a:ext cx="962777" cy="525694"/>
                <a:chOff x="2793380" y="5069139"/>
                <a:chExt cx="962777" cy="525694"/>
              </a:xfrm>
            </p:grpSpPr>
            <p:pic>
              <p:nvPicPr>
                <p:cNvPr id="1058" name="Picture 34"/>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439553" y="5332896"/>
                  <a:ext cx="292100" cy="261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2793380" y="5069139"/>
                  <a:ext cx="962777" cy="254193"/>
                </a:xfrm>
                <a:prstGeom prst="rect">
                  <a:avLst/>
                </a:prstGeom>
                <a:noFill/>
              </p:spPr>
              <p:txBody>
                <a:bodyPr wrap="square" rtlCol="0">
                  <a:spAutoFit/>
                </a:bodyPr>
                <a:lstStyle/>
                <a:p>
                  <a:pPr algn="ctr">
                    <a:lnSpc>
                      <a:spcPct val="80000"/>
                    </a:lnSpc>
                  </a:pPr>
                  <a:r>
                    <a:rPr lang="en-US" sz="800" b="1" dirty="0" smtClean="0">
                      <a:solidFill>
                        <a:schemeClr val="bg1"/>
                      </a:solidFill>
                    </a:rPr>
                    <a:t>Deployment</a:t>
                  </a:r>
                  <a:endParaRPr lang="en-US" sz="800" b="1" dirty="0">
                    <a:solidFill>
                      <a:schemeClr val="bg1"/>
                    </a:solidFill>
                  </a:endParaRPr>
                </a:p>
              </p:txBody>
            </p:sp>
          </p:grpSp>
        </p:grpSp>
      </p:grpSp>
      <p:grpSp>
        <p:nvGrpSpPr>
          <p:cNvPr id="21" name="Group 20"/>
          <p:cNvGrpSpPr/>
          <p:nvPr/>
        </p:nvGrpSpPr>
        <p:grpSpPr>
          <a:xfrm>
            <a:off x="4728620" y="3724022"/>
            <a:ext cx="1142446" cy="904043"/>
            <a:chOff x="4664425" y="5069912"/>
            <a:chExt cx="1142446" cy="1204275"/>
          </a:xfrm>
        </p:grpSpPr>
        <p:grpSp>
          <p:nvGrpSpPr>
            <p:cNvPr id="141" name="Group 140"/>
            <p:cNvGrpSpPr/>
            <p:nvPr/>
          </p:nvGrpSpPr>
          <p:grpSpPr>
            <a:xfrm>
              <a:off x="5094508" y="5318107"/>
              <a:ext cx="577585" cy="956080"/>
              <a:chOff x="1198416" y="4485276"/>
              <a:chExt cx="1128615" cy="1735013"/>
            </a:xfrm>
          </p:grpSpPr>
          <p:sp>
            <p:nvSpPr>
              <p:cNvPr id="142" name="Rectangle 141"/>
              <p:cNvSpPr/>
              <p:nvPr/>
            </p:nvSpPr>
            <p:spPr>
              <a:xfrm>
                <a:off x="1198416" y="5563078"/>
                <a:ext cx="1065049" cy="657211"/>
              </a:xfrm>
              <a:prstGeom prst="rect">
                <a:avLst/>
              </a:prstGeom>
            </p:spPr>
            <p:txBody>
              <a:bodyPr wrap="none">
                <a:spAutoFit/>
              </a:bodyPr>
              <a:lstStyle/>
              <a:p>
                <a:pPr algn="ctr">
                  <a:lnSpc>
                    <a:spcPct val="80000"/>
                  </a:lnSpc>
                </a:pPr>
                <a:r>
                  <a:rPr lang="en-US" sz="1400" dirty="0" smtClean="0">
                    <a:solidFill>
                      <a:schemeClr val="accent1"/>
                    </a:solidFill>
                    <a:latin typeface="Calibri"/>
                    <a:cs typeface="Calibri"/>
                  </a:rPr>
                  <a:t>PERF</a:t>
                </a:r>
                <a:endParaRPr lang="en-US" dirty="0">
                  <a:solidFill>
                    <a:schemeClr val="accent1"/>
                  </a:solidFill>
                  <a:latin typeface="Calibri"/>
                  <a:cs typeface="Calibri"/>
                </a:endParaRPr>
              </a:p>
            </p:txBody>
          </p:sp>
          <p:grpSp>
            <p:nvGrpSpPr>
              <p:cNvPr id="143" name="Group 142"/>
              <p:cNvGrpSpPr/>
              <p:nvPr/>
            </p:nvGrpSpPr>
            <p:grpSpPr>
              <a:xfrm>
                <a:off x="1305505" y="4485276"/>
                <a:ext cx="1021526" cy="936293"/>
                <a:chOff x="3952151" y="3789501"/>
                <a:chExt cx="1021526" cy="936293"/>
              </a:xfrm>
            </p:grpSpPr>
            <p:pic>
              <p:nvPicPr>
                <p:cNvPr id="146" name="Picture 145"/>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42043" y="3789501"/>
                  <a:ext cx="442090" cy="689757"/>
                </a:xfrm>
                <a:prstGeom prst="rect">
                  <a:avLst/>
                </a:prstGeom>
              </p:spPr>
            </p:pic>
            <p:pic>
              <p:nvPicPr>
                <p:cNvPr id="147" name="Picture 14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531587" y="3789501"/>
                  <a:ext cx="442090" cy="689757"/>
                </a:xfrm>
                <a:prstGeom prst="rect">
                  <a:avLst/>
                </a:prstGeom>
              </p:spPr>
            </p:pic>
            <p:pic>
              <p:nvPicPr>
                <p:cNvPr id="144" name="Picture 14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36037"/>
                  <a:ext cx="465472" cy="689757"/>
                </a:xfrm>
                <a:prstGeom prst="rect">
                  <a:avLst/>
                </a:prstGeom>
              </p:spPr>
            </p:pic>
            <p:pic>
              <p:nvPicPr>
                <p:cNvPr id="145" name="Picture 14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48" name="Group 47"/>
            <p:cNvGrpSpPr/>
            <p:nvPr/>
          </p:nvGrpSpPr>
          <p:grpSpPr>
            <a:xfrm>
              <a:off x="4664425" y="5069912"/>
              <a:ext cx="1142446" cy="823623"/>
              <a:chOff x="4366285" y="5069911"/>
              <a:chExt cx="1142446" cy="823623"/>
            </a:xfrm>
          </p:grpSpPr>
          <p:grpSp>
            <p:nvGrpSpPr>
              <p:cNvPr id="101" name="Group 100"/>
              <p:cNvGrpSpPr/>
              <p:nvPr/>
            </p:nvGrpSpPr>
            <p:grpSpPr>
              <a:xfrm>
                <a:off x="4366285" y="5493541"/>
                <a:ext cx="623396" cy="399993"/>
                <a:chOff x="6586238" y="2991268"/>
                <a:chExt cx="623396" cy="399993"/>
              </a:xfrm>
            </p:grpSpPr>
            <p:pic>
              <p:nvPicPr>
                <p:cNvPr id="102" name="Picture 21"/>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6586238" y="2991268"/>
                  <a:ext cx="623396" cy="390857"/>
                </a:xfrm>
                <a:prstGeom prst="rect">
                  <a:avLst/>
                </a:prstGeom>
                <a:noFill/>
              </p:spPr>
              <p:txBody>
                <a:bodyPr wrap="square" rtlCol="0">
                  <a:spAutoFit/>
                </a:bodyPr>
                <a:lstStyle/>
                <a:p>
                  <a:pPr>
                    <a:lnSpc>
                      <a:spcPct val="80000"/>
                    </a:lnSpc>
                  </a:pPr>
                  <a:r>
                    <a:rPr lang="en-US" sz="800" b="1" dirty="0" err="1" smtClean="0">
                      <a:solidFill>
                        <a:schemeClr val="bg1"/>
                      </a:solidFill>
                    </a:rPr>
                    <a:t>Env</a:t>
                  </a:r>
                  <a:endParaRPr lang="en-US" sz="800" b="1" dirty="0" smtClean="0">
                    <a:solidFill>
                      <a:schemeClr val="bg1"/>
                    </a:solidFill>
                  </a:endParaRPr>
                </a:p>
                <a:p>
                  <a:pPr>
                    <a:lnSpc>
                      <a:spcPct val="80000"/>
                    </a:lnSpc>
                  </a:pPr>
                  <a:r>
                    <a:rPr lang="en-US" sz="800" b="1" dirty="0" err="1" smtClean="0">
                      <a:solidFill>
                        <a:schemeClr val="bg1"/>
                      </a:solidFill>
                    </a:rPr>
                    <a:t>Config</a:t>
                  </a:r>
                  <a:endParaRPr lang="en-US" sz="800" b="1" dirty="0">
                    <a:solidFill>
                      <a:schemeClr val="bg1"/>
                    </a:solidFill>
                  </a:endParaRPr>
                </a:p>
              </p:txBody>
            </p:sp>
          </p:grpSp>
          <p:grpSp>
            <p:nvGrpSpPr>
              <p:cNvPr id="36" name="Group 35"/>
              <p:cNvGrpSpPr/>
              <p:nvPr/>
            </p:nvGrpSpPr>
            <p:grpSpPr>
              <a:xfrm>
                <a:off x="4571154" y="5069911"/>
                <a:ext cx="937577" cy="486268"/>
                <a:chOff x="4571154" y="5069911"/>
                <a:chExt cx="937577" cy="486268"/>
              </a:xfrm>
            </p:grpSpPr>
            <p:pic>
              <p:nvPicPr>
                <p:cNvPr id="1059" name="Picture 35"/>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216631" y="5294242"/>
                  <a:ext cx="292100" cy="261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8" name="TextBox 87"/>
                <p:cNvSpPr txBox="1"/>
                <p:nvPr/>
              </p:nvSpPr>
              <p:spPr>
                <a:xfrm>
                  <a:off x="4571154" y="5069911"/>
                  <a:ext cx="867324" cy="254192"/>
                </a:xfrm>
                <a:prstGeom prst="rect">
                  <a:avLst/>
                </a:prstGeom>
                <a:noFill/>
              </p:spPr>
              <p:txBody>
                <a:bodyPr wrap="square" rtlCol="0">
                  <a:spAutoFit/>
                </a:bodyPr>
                <a:lstStyle/>
                <a:p>
                  <a:pPr algn="ctr">
                    <a:lnSpc>
                      <a:spcPct val="80000"/>
                    </a:lnSpc>
                  </a:pPr>
                  <a:r>
                    <a:rPr lang="en-US" sz="800" b="1" dirty="0" smtClean="0">
                      <a:solidFill>
                        <a:schemeClr val="bg1"/>
                      </a:solidFill>
                    </a:rPr>
                    <a:t>Deployment</a:t>
                  </a:r>
                  <a:endParaRPr lang="en-US" sz="800" b="1" dirty="0">
                    <a:solidFill>
                      <a:schemeClr val="bg1"/>
                    </a:solidFill>
                  </a:endParaRPr>
                </a:p>
              </p:txBody>
            </p:sp>
          </p:grpSp>
        </p:grpSp>
      </p:grpSp>
      <p:grpSp>
        <p:nvGrpSpPr>
          <p:cNvPr id="20" name="Group 19"/>
          <p:cNvGrpSpPr/>
          <p:nvPr/>
        </p:nvGrpSpPr>
        <p:grpSpPr>
          <a:xfrm>
            <a:off x="6404873" y="3730148"/>
            <a:ext cx="1168946" cy="901940"/>
            <a:chOff x="6340678" y="5078077"/>
            <a:chExt cx="1168946" cy="1201474"/>
          </a:xfrm>
        </p:grpSpPr>
        <p:grpSp>
          <p:nvGrpSpPr>
            <p:cNvPr id="148" name="Group 147"/>
            <p:cNvGrpSpPr/>
            <p:nvPr/>
          </p:nvGrpSpPr>
          <p:grpSpPr>
            <a:xfrm>
              <a:off x="6769362" y="5318105"/>
              <a:ext cx="604227" cy="961446"/>
              <a:chOff x="1199581" y="4485276"/>
              <a:chExt cx="1180673" cy="1744752"/>
            </a:xfrm>
          </p:grpSpPr>
          <p:sp>
            <p:nvSpPr>
              <p:cNvPr id="149" name="Rectangle 148"/>
              <p:cNvSpPr/>
              <p:nvPr/>
            </p:nvSpPr>
            <p:spPr>
              <a:xfrm>
                <a:off x="1199581" y="5572817"/>
                <a:ext cx="1180673" cy="657211"/>
              </a:xfrm>
              <a:prstGeom prst="rect">
                <a:avLst/>
              </a:prstGeom>
            </p:spPr>
            <p:txBody>
              <a:bodyPr wrap="none">
                <a:spAutoFit/>
              </a:bodyPr>
              <a:lstStyle/>
              <a:p>
                <a:pPr algn="ctr">
                  <a:lnSpc>
                    <a:spcPct val="80000"/>
                  </a:lnSpc>
                </a:pPr>
                <a:r>
                  <a:rPr lang="en-US" sz="1400" dirty="0" smtClean="0">
                    <a:solidFill>
                      <a:schemeClr val="accent1"/>
                    </a:solidFill>
                    <a:latin typeface="Calibri"/>
                    <a:cs typeface="Calibri"/>
                  </a:rPr>
                  <a:t>PROD</a:t>
                </a:r>
                <a:endParaRPr lang="en-US" dirty="0">
                  <a:solidFill>
                    <a:schemeClr val="accent1"/>
                  </a:solidFill>
                  <a:latin typeface="Calibri"/>
                  <a:cs typeface="Calibri"/>
                </a:endParaRPr>
              </a:p>
            </p:txBody>
          </p:sp>
          <p:grpSp>
            <p:nvGrpSpPr>
              <p:cNvPr id="150" name="Group 149"/>
              <p:cNvGrpSpPr/>
              <p:nvPr/>
            </p:nvGrpSpPr>
            <p:grpSpPr>
              <a:xfrm>
                <a:off x="1305505" y="4485276"/>
                <a:ext cx="1021526" cy="936293"/>
                <a:chOff x="3952151" y="3789501"/>
                <a:chExt cx="1021526" cy="936293"/>
              </a:xfrm>
            </p:grpSpPr>
            <p:pic>
              <p:nvPicPr>
                <p:cNvPr id="151" name="Picture 150"/>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42043" y="3789501"/>
                  <a:ext cx="442090" cy="689757"/>
                </a:xfrm>
                <a:prstGeom prst="rect">
                  <a:avLst/>
                </a:prstGeom>
              </p:spPr>
            </p:pic>
            <p:pic>
              <p:nvPicPr>
                <p:cNvPr id="152" name="Picture 151"/>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531587" y="3789501"/>
                  <a:ext cx="442090" cy="689757"/>
                </a:xfrm>
                <a:prstGeom prst="rect">
                  <a:avLst/>
                </a:prstGeom>
              </p:spPr>
            </p:pic>
            <p:pic>
              <p:nvPicPr>
                <p:cNvPr id="153" name="Picture 15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36037"/>
                  <a:ext cx="465472" cy="689757"/>
                </a:xfrm>
                <a:prstGeom prst="rect">
                  <a:avLst/>
                </a:prstGeom>
              </p:spPr>
            </p:pic>
            <p:pic>
              <p:nvPicPr>
                <p:cNvPr id="154" name="Picture 15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52" name="Group 51"/>
            <p:cNvGrpSpPr/>
            <p:nvPr/>
          </p:nvGrpSpPr>
          <p:grpSpPr>
            <a:xfrm>
              <a:off x="6340678" y="5078077"/>
              <a:ext cx="1168946" cy="836779"/>
              <a:chOff x="6042537" y="5078077"/>
              <a:chExt cx="1168946" cy="836779"/>
            </a:xfrm>
          </p:grpSpPr>
          <p:grpSp>
            <p:nvGrpSpPr>
              <p:cNvPr id="104" name="Group 103"/>
              <p:cNvGrpSpPr/>
              <p:nvPr/>
            </p:nvGrpSpPr>
            <p:grpSpPr>
              <a:xfrm>
                <a:off x="6042537" y="5479965"/>
                <a:ext cx="623396" cy="434891"/>
                <a:chOff x="6622951" y="2956370"/>
                <a:chExt cx="623396" cy="434891"/>
              </a:xfrm>
            </p:grpSpPr>
            <p:pic>
              <p:nvPicPr>
                <p:cNvPr id="105" name="Picture 21"/>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6" name="TextBox 105"/>
                <p:cNvSpPr txBox="1"/>
                <p:nvPr/>
              </p:nvSpPr>
              <p:spPr>
                <a:xfrm>
                  <a:off x="6622951" y="2956370"/>
                  <a:ext cx="623396" cy="390856"/>
                </a:xfrm>
                <a:prstGeom prst="rect">
                  <a:avLst/>
                </a:prstGeom>
                <a:noFill/>
              </p:spPr>
              <p:txBody>
                <a:bodyPr wrap="square" rtlCol="0">
                  <a:spAutoFit/>
                </a:bodyPr>
                <a:lstStyle/>
                <a:p>
                  <a:pPr>
                    <a:lnSpc>
                      <a:spcPct val="80000"/>
                    </a:lnSpc>
                  </a:pPr>
                  <a:r>
                    <a:rPr lang="en-US" sz="800" b="1" dirty="0" err="1" smtClean="0">
                      <a:solidFill>
                        <a:schemeClr val="bg1"/>
                      </a:solidFill>
                    </a:rPr>
                    <a:t>Env</a:t>
                  </a:r>
                  <a:endParaRPr lang="en-US" sz="800" b="1" dirty="0" smtClean="0">
                    <a:solidFill>
                      <a:schemeClr val="bg1"/>
                    </a:solidFill>
                  </a:endParaRPr>
                </a:p>
                <a:p>
                  <a:pPr>
                    <a:lnSpc>
                      <a:spcPct val="80000"/>
                    </a:lnSpc>
                  </a:pPr>
                  <a:r>
                    <a:rPr lang="en-US" sz="800" b="1" dirty="0" err="1" smtClean="0">
                      <a:solidFill>
                        <a:schemeClr val="bg1"/>
                      </a:solidFill>
                    </a:rPr>
                    <a:t>Config</a:t>
                  </a:r>
                  <a:endParaRPr lang="en-US" sz="800" b="1" dirty="0">
                    <a:solidFill>
                      <a:schemeClr val="bg1"/>
                    </a:solidFill>
                  </a:endParaRPr>
                </a:p>
              </p:txBody>
            </p:sp>
          </p:grpSp>
          <p:grpSp>
            <p:nvGrpSpPr>
              <p:cNvPr id="38" name="Group 37"/>
              <p:cNvGrpSpPr/>
              <p:nvPr/>
            </p:nvGrpSpPr>
            <p:grpSpPr>
              <a:xfrm>
                <a:off x="6333539" y="5078077"/>
                <a:ext cx="877944" cy="478095"/>
                <a:chOff x="6333539" y="5078077"/>
                <a:chExt cx="877944" cy="478095"/>
              </a:xfrm>
            </p:grpSpPr>
            <p:pic>
              <p:nvPicPr>
                <p:cNvPr id="1060" name="Picture 36"/>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911526" y="5294235"/>
                  <a:ext cx="292100" cy="261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9" name="TextBox 88"/>
                <p:cNvSpPr txBox="1"/>
                <p:nvPr/>
              </p:nvSpPr>
              <p:spPr>
                <a:xfrm>
                  <a:off x="6333539" y="5078077"/>
                  <a:ext cx="877944" cy="254192"/>
                </a:xfrm>
                <a:prstGeom prst="rect">
                  <a:avLst/>
                </a:prstGeom>
                <a:noFill/>
              </p:spPr>
              <p:txBody>
                <a:bodyPr wrap="square" rtlCol="0">
                  <a:spAutoFit/>
                </a:bodyPr>
                <a:lstStyle/>
                <a:p>
                  <a:pPr>
                    <a:lnSpc>
                      <a:spcPct val="80000"/>
                    </a:lnSpc>
                  </a:pPr>
                  <a:r>
                    <a:rPr lang="en-US" sz="800" b="1" dirty="0" smtClean="0">
                      <a:solidFill>
                        <a:schemeClr val="bg1"/>
                      </a:solidFill>
                    </a:rPr>
                    <a:t>Deployment</a:t>
                  </a:r>
                  <a:endParaRPr lang="en-US" sz="800" b="1" dirty="0">
                    <a:solidFill>
                      <a:schemeClr val="bg1"/>
                    </a:solidFill>
                  </a:endParaRPr>
                </a:p>
              </p:txBody>
            </p:sp>
          </p:grpSp>
        </p:grpSp>
      </p:grpSp>
      <p:sp>
        <p:nvSpPr>
          <p:cNvPr id="8" name="Right Brace 7"/>
          <p:cNvSpPr/>
          <p:nvPr/>
        </p:nvSpPr>
        <p:spPr>
          <a:xfrm rot="5400000">
            <a:off x="4562113" y="354161"/>
            <a:ext cx="107868" cy="6728962"/>
          </a:xfrm>
          <a:prstGeom prst="rightBrace">
            <a:avLst>
              <a:gd name="adj1" fmla="val 0"/>
              <a:gd name="adj2" fmla="val 100000"/>
            </a:avLst>
          </a:prstGeom>
          <a:noFill/>
          <a:ln w="6350">
            <a:solidFill>
              <a:schemeClr val="accent1"/>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81" name="TextBox 80"/>
          <p:cNvSpPr txBox="1"/>
          <p:nvPr/>
        </p:nvSpPr>
        <p:spPr>
          <a:xfrm rot="20276376">
            <a:off x="2243506" y="2379392"/>
            <a:ext cx="1523487" cy="194925"/>
          </a:xfrm>
          <a:prstGeom prst="rect">
            <a:avLst/>
          </a:prstGeom>
          <a:noFill/>
        </p:spPr>
        <p:txBody>
          <a:bodyPr wrap="square" rtlCol="0">
            <a:spAutoFit/>
          </a:bodyPr>
          <a:lstStyle/>
          <a:p>
            <a:pPr algn="ctr">
              <a:lnSpc>
                <a:spcPct val="80000"/>
              </a:lnSpc>
            </a:pPr>
            <a:r>
              <a:rPr lang="en-US" sz="800" dirty="0" smtClean="0">
                <a:solidFill>
                  <a:schemeClr val="accent1"/>
                </a:solidFill>
              </a:rPr>
              <a:t>Run Deployment Processes</a:t>
            </a:r>
            <a:endParaRPr lang="en-US" sz="800" dirty="0">
              <a:solidFill>
                <a:schemeClr val="accent1"/>
              </a:solidFill>
            </a:endParaRPr>
          </a:p>
        </p:txBody>
      </p:sp>
      <p:grpSp>
        <p:nvGrpSpPr>
          <p:cNvPr id="42" name="Group 41"/>
          <p:cNvGrpSpPr/>
          <p:nvPr/>
        </p:nvGrpSpPr>
        <p:grpSpPr>
          <a:xfrm>
            <a:off x="1307762" y="3129259"/>
            <a:ext cx="1254173" cy="538992"/>
            <a:chOff x="954323" y="4333040"/>
            <a:chExt cx="1254173" cy="717991"/>
          </a:xfrm>
        </p:grpSpPr>
        <p:sp>
          <p:nvSpPr>
            <p:cNvPr id="56" name="Right Arrow 55"/>
            <p:cNvSpPr/>
            <p:nvPr/>
          </p:nvSpPr>
          <p:spPr>
            <a:xfrm>
              <a:off x="1751296" y="4487532"/>
              <a:ext cx="457200" cy="182512"/>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grpSp>
          <p:nvGrpSpPr>
            <p:cNvPr id="22" name="Group 21"/>
            <p:cNvGrpSpPr/>
            <p:nvPr/>
          </p:nvGrpSpPr>
          <p:grpSpPr>
            <a:xfrm>
              <a:off x="954323" y="4333040"/>
              <a:ext cx="857777" cy="717991"/>
              <a:chOff x="954323" y="4333040"/>
              <a:chExt cx="857777" cy="717991"/>
            </a:xfrm>
          </p:grpSpPr>
          <p:pic>
            <p:nvPicPr>
              <p:cNvPr id="1041"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498" y="4333040"/>
                <a:ext cx="729527" cy="457200"/>
              </a:xfrm>
              <a:prstGeom prst="rect">
                <a:avLst/>
              </a:prstGeom>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954323" y="4344420"/>
                <a:ext cx="857777" cy="457821"/>
              </a:xfrm>
              <a:prstGeom prst="rect">
                <a:avLst/>
              </a:prstGeom>
              <a:noFill/>
            </p:spPr>
            <p:txBody>
              <a:bodyPr wrap="square" rtlCol="0">
                <a:spAutoFit/>
              </a:bodyPr>
              <a:lstStyle/>
              <a:p>
                <a:pPr>
                  <a:lnSpc>
                    <a:spcPct val="80000"/>
                  </a:lnSpc>
                </a:pPr>
                <a:r>
                  <a:rPr lang="en-US" sz="1000" b="1" dirty="0" smtClean="0">
                    <a:solidFill>
                      <a:schemeClr val="tx2"/>
                    </a:solidFill>
                  </a:rPr>
                  <a:t>Pre Deploy </a:t>
                </a:r>
              </a:p>
              <a:p>
                <a:pPr>
                  <a:lnSpc>
                    <a:spcPct val="80000"/>
                  </a:lnSpc>
                </a:pPr>
                <a:r>
                  <a:rPr lang="en-US" sz="1000" b="1" dirty="0" smtClean="0">
                    <a:solidFill>
                      <a:schemeClr val="tx2"/>
                    </a:solidFill>
                  </a:rPr>
                  <a:t>Verification</a:t>
                </a:r>
                <a:endParaRPr lang="en-US" sz="1000" b="1" dirty="0">
                  <a:solidFill>
                    <a:schemeClr val="tx2"/>
                  </a:solidFill>
                </a:endParaRPr>
              </a:p>
            </p:txBody>
          </p:sp>
          <p:sp>
            <p:nvSpPr>
              <p:cNvPr id="82" name="TextBox 81"/>
              <p:cNvSpPr txBox="1"/>
              <p:nvPr/>
            </p:nvSpPr>
            <p:spPr>
              <a:xfrm>
                <a:off x="1071515" y="4791373"/>
                <a:ext cx="530516" cy="259658"/>
              </a:xfrm>
              <a:prstGeom prst="rect">
                <a:avLst/>
              </a:prstGeom>
              <a:noFill/>
            </p:spPr>
            <p:txBody>
              <a:bodyPr wrap="square" rtlCol="0">
                <a:spAutoFit/>
              </a:bodyPr>
              <a:lstStyle/>
              <a:p>
                <a:pPr>
                  <a:lnSpc>
                    <a:spcPct val="80000"/>
                  </a:lnSpc>
                </a:pPr>
                <a:r>
                  <a:rPr lang="en-US" sz="800" dirty="0" smtClean="0">
                    <a:solidFill>
                      <a:schemeClr val="bg1"/>
                    </a:solidFill>
                  </a:rPr>
                  <a:t>STEP 1</a:t>
                </a:r>
                <a:endParaRPr lang="en-US" sz="800" dirty="0">
                  <a:solidFill>
                    <a:schemeClr val="bg1"/>
                  </a:solidFill>
                </a:endParaRPr>
              </a:p>
            </p:txBody>
          </p:sp>
        </p:grpSp>
      </p:grpSp>
      <p:grpSp>
        <p:nvGrpSpPr>
          <p:cNvPr id="29" name="Group 28"/>
          <p:cNvGrpSpPr/>
          <p:nvPr/>
        </p:nvGrpSpPr>
        <p:grpSpPr>
          <a:xfrm>
            <a:off x="3774793" y="3127967"/>
            <a:ext cx="1558422" cy="544703"/>
            <a:chOff x="3421354" y="4331319"/>
            <a:chExt cx="1558422" cy="725599"/>
          </a:xfrm>
        </p:grpSpPr>
        <p:pic>
          <p:nvPicPr>
            <p:cNvPr id="1043"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9135" y="4334335"/>
              <a:ext cx="1470641" cy="457200"/>
            </a:xfrm>
            <a:prstGeom prst="rect">
              <a:avLst/>
            </a:prstGeom>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6" name="TextBox 65"/>
            <p:cNvSpPr txBox="1"/>
            <p:nvPr/>
          </p:nvSpPr>
          <p:spPr>
            <a:xfrm>
              <a:off x="3586987" y="4331319"/>
              <a:ext cx="1310736" cy="457821"/>
            </a:xfrm>
            <a:prstGeom prst="rect">
              <a:avLst/>
            </a:prstGeom>
            <a:noFill/>
          </p:spPr>
          <p:txBody>
            <a:bodyPr wrap="square" rtlCol="0">
              <a:spAutoFit/>
            </a:bodyPr>
            <a:lstStyle/>
            <a:p>
              <a:pPr algn="ctr">
                <a:lnSpc>
                  <a:spcPct val="80000"/>
                </a:lnSpc>
              </a:pPr>
              <a:r>
                <a:rPr lang="en-US" sz="1000" b="1" dirty="0" smtClean="0">
                  <a:solidFill>
                    <a:schemeClr val="tx2"/>
                  </a:solidFill>
                </a:rPr>
                <a:t>Deploy </a:t>
              </a:r>
            </a:p>
            <a:p>
              <a:pPr algn="ctr">
                <a:lnSpc>
                  <a:spcPct val="80000"/>
                </a:lnSpc>
              </a:pPr>
              <a:r>
                <a:rPr lang="en-US" sz="1000" b="1" dirty="0" smtClean="0">
                  <a:solidFill>
                    <a:schemeClr val="tx2"/>
                  </a:solidFill>
                </a:rPr>
                <a:t>Jetty/WAS App</a:t>
              </a:r>
              <a:endParaRPr lang="en-US" sz="1000" b="1" dirty="0">
                <a:solidFill>
                  <a:schemeClr val="tx2"/>
                </a:solidFill>
              </a:endParaRPr>
            </a:p>
          </p:txBody>
        </p:sp>
        <p:sp>
          <p:nvSpPr>
            <p:cNvPr id="83" name="TextBox 82"/>
            <p:cNvSpPr txBox="1"/>
            <p:nvPr/>
          </p:nvSpPr>
          <p:spPr>
            <a:xfrm>
              <a:off x="3421354" y="4797258"/>
              <a:ext cx="1548005" cy="259660"/>
            </a:xfrm>
            <a:prstGeom prst="rect">
              <a:avLst/>
            </a:prstGeom>
            <a:noFill/>
          </p:spPr>
          <p:txBody>
            <a:bodyPr wrap="square" rtlCol="0">
              <a:spAutoFit/>
            </a:bodyPr>
            <a:lstStyle/>
            <a:p>
              <a:pPr algn="ctr">
                <a:lnSpc>
                  <a:spcPct val="80000"/>
                </a:lnSpc>
              </a:pPr>
              <a:r>
                <a:rPr lang="en-US" sz="800" dirty="0" smtClean="0">
                  <a:solidFill>
                    <a:schemeClr val="bg1"/>
                  </a:solidFill>
                </a:rPr>
                <a:t>STEP 3</a:t>
              </a:r>
              <a:endParaRPr lang="en-US" sz="800" dirty="0">
                <a:solidFill>
                  <a:schemeClr val="bg1"/>
                </a:solidFill>
              </a:endParaRPr>
            </a:p>
          </p:txBody>
        </p:sp>
      </p:grpSp>
      <p:grpSp>
        <p:nvGrpSpPr>
          <p:cNvPr id="30" name="Group 29"/>
          <p:cNvGrpSpPr/>
          <p:nvPr/>
        </p:nvGrpSpPr>
        <p:grpSpPr>
          <a:xfrm>
            <a:off x="5843247" y="3133541"/>
            <a:ext cx="760984" cy="548075"/>
            <a:chOff x="5489808" y="4338744"/>
            <a:chExt cx="760984" cy="730090"/>
          </a:xfrm>
        </p:grpSpPr>
        <p:pic>
          <p:nvPicPr>
            <p:cNvPr id="1042"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2538" y="4352090"/>
              <a:ext cx="688057" cy="457200"/>
            </a:xfrm>
            <a:prstGeom prst="rect">
              <a:avLst/>
            </a:prstGeom>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7" name="TextBox 66"/>
            <p:cNvSpPr txBox="1"/>
            <p:nvPr/>
          </p:nvSpPr>
          <p:spPr>
            <a:xfrm>
              <a:off x="5534309" y="4338744"/>
              <a:ext cx="708253" cy="457821"/>
            </a:xfrm>
            <a:prstGeom prst="rect">
              <a:avLst/>
            </a:prstGeom>
            <a:noFill/>
          </p:spPr>
          <p:txBody>
            <a:bodyPr wrap="square" rtlCol="0">
              <a:spAutoFit/>
            </a:bodyPr>
            <a:lstStyle/>
            <a:p>
              <a:pPr algn="ctr">
                <a:lnSpc>
                  <a:spcPct val="80000"/>
                </a:lnSpc>
              </a:pPr>
              <a:r>
                <a:rPr lang="en-US" sz="1000" b="1" dirty="0" smtClean="0">
                  <a:solidFill>
                    <a:schemeClr val="tx2"/>
                  </a:solidFill>
                </a:rPr>
                <a:t>Deploy</a:t>
              </a:r>
            </a:p>
            <a:p>
              <a:pPr algn="ctr">
                <a:lnSpc>
                  <a:spcPct val="80000"/>
                </a:lnSpc>
              </a:pPr>
              <a:r>
                <a:rPr lang="en-US" sz="1000" b="1" dirty="0" smtClean="0">
                  <a:solidFill>
                    <a:schemeClr val="tx2"/>
                  </a:solidFill>
                </a:rPr>
                <a:t>Database</a:t>
              </a:r>
              <a:endParaRPr lang="en-US" sz="1000" b="1" dirty="0">
                <a:solidFill>
                  <a:schemeClr val="tx2"/>
                </a:solidFill>
              </a:endParaRPr>
            </a:p>
          </p:txBody>
        </p:sp>
        <p:sp>
          <p:nvSpPr>
            <p:cNvPr id="84" name="TextBox 83"/>
            <p:cNvSpPr txBox="1"/>
            <p:nvPr/>
          </p:nvSpPr>
          <p:spPr>
            <a:xfrm>
              <a:off x="5489808" y="4809176"/>
              <a:ext cx="760984" cy="259658"/>
            </a:xfrm>
            <a:prstGeom prst="rect">
              <a:avLst/>
            </a:prstGeom>
            <a:noFill/>
          </p:spPr>
          <p:txBody>
            <a:bodyPr wrap="square" rtlCol="0">
              <a:spAutoFit/>
            </a:bodyPr>
            <a:lstStyle/>
            <a:p>
              <a:pPr algn="ctr">
                <a:lnSpc>
                  <a:spcPct val="80000"/>
                </a:lnSpc>
              </a:pPr>
              <a:r>
                <a:rPr lang="en-US" sz="800" dirty="0" smtClean="0">
                  <a:solidFill>
                    <a:schemeClr val="bg1"/>
                  </a:solidFill>
                </a:rPr>
                <a:t>STEP 4</a:t>
              </a:r>
              <a:endParaRPr lang="en-US" sz="800" dirty="0">
                <a:solidFill>
                  <a:schemeClr val="bg1"/>
                </a:solidFill>
              </a:endParaRPr>
            </a:p>
          </p:txBody>
        </p:sp>
      </p:grpSp>
      <p:grpSp>
        <p:nvGrpSpPr>
          <p:cNvPr id="31" name="Group 30"/>
          <p:cNvGrpSpPr/>
          <p:nvPr/>
        </p:nvGrpSpPr>
        <p:grpSpPr>
          <a:xfrm>
            <a:off x="7114913" y="3143559"/>
            <a:ext cx="825880" cy="542429"/>
            <a:chOff x="6761474" y="4352090"/>
            <a:chExt cx="825880" cy="722570"/>
          </a:xfrm>
        </p:grpSpPr>
        <p:sp>
          <p:nvSpPr>
            <p:cNvPr id="85" name="TextBox 84"/>
            <p:cNvSpPr txBox="1"/>
            <p:nvPr/>
          </p:nvSpPr>
          <p:spPr>
            <a:xfrm>
              <a:off x="6857523" y="4815001"/>
              <a:ext cx="654209" cy="259659"/>
            </a:xfrm>
            <a:prstGeom prst="rect">
              <a:avLst/>
            </a:prstGeom>
            <a:noFill/>
          </p:spPr>
          <p:txBody>
            <a:bodyPr wrap="square" rtlCol="0">
              <a:spAutoFit/>
            </a:bodyPr>
            <a:lstStyle/>
            <a:p>
              <a:pPr algn="ctr">
                <a:lnSpc>
                  <a:spcPct val="80000"/>
                </a:lnSpc>
              </a:pPr>
              <a:r>
                <a:rPr lang="en-US" sz="800" dirty="0" smtClean="0">
                  <a:solidFill>
                    <a:schemeClr val="bg1"/>
                  </a:solidFill>
                </a:rPr>
                <a:t>STEP 5</a:t>
              </a:r>
              <a:endParaRPr lang="en-US" sz="800" dirty="0">
                <a:solidFill>
                  <a:schemeClr val="bg1"/>
                </a:solidFill>
              </a:endParaRPr>
            </a:p>
          </p:txBody>
        </p:sp>
        <p:pic>
          <p:nvPicPr>
            <p:cNvPr id="117"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535" y="4352090"/>
              <a:ext cx="727604" cy="457200"/>
            </a:xfrm>
            <a:prstGeom prst="rect">
              <a:avLst/>
            </a:prstGeom>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6761474" y="4360994"/>
              <a:ext cx="825880" cy="457821"/>
            </a:xfrm>
            <a:prstGeom prst="rect">
              <a:avLst/>
            </a:prstGeom>
            <a:noFill/>
          </p:spPr>
          <p:txBody>
            <a:bodyPr wrap="square" rtlCol="0">
              <a:spAutoFit/>
            </a:bodyPr>
            <a:lstStyle/>
            <a:p>
              <a:pPr algn="ctr">
                <a:lnSpc>
                  <a:spcPct val="80000"/>
                </a:lnSpc>
              </a:pPr>
              <a:r>
                <a:rPr lang="en-US" sz="1000" b="1" dirty="0" smtClean="0">
                  <a:solidFill>
                    <a:schemeClr val="tx2"/>
                  </a:solidFill>
                </a:rPr>
                <a:t>Post Deploy </a:t>
              </a:r>
            </a:p>
            <a:p>
              <a:pPr algn="ctr">
                <a:lnSpc>
                  <a:spcPct val="80000"/>
                </a:lnSpc>
              </a:pPr>
              <a:r>
                <a:rPr lang="en-US" sz="1000" b="1" dirty="0" smtClean="0">
                  <a:solidFill>
                    <a:schemeClr val="tx2"/>
                  </a:solidFill>
                </a:rPr>
                <a:t>Verification</a:t>
              </a:r>
              <a:endParaRPr lang="en-US" sz="1000" b="1" dirty="0">
                <a:solidFill>
                  <a:schemeClr val="tx2"/>
                </a:solidFill>
              </a:endParaRPr>
            </a:p>
          </p:txBody>
        </p:sp>
      </p:grpSp>
      <p:grpSp>
        <p:nvGrpSpPr>
          <p:cNvPr id="28" name="Group 27"/>
          <p:cNvGrpSpPr/>
          <p:nvPr/>
        </p:nvGrpSpPr>
        <p:grpSpPr>
          <a:xfrm>
            <a:off x="2560588" y="3134006"/>
            <a:ext cx="771310" cy="535838"/>
            <a:chOff x="2207149" y="4339364"/>
            <a:chExt cx="771310" cy="713789"/>
          </a:xfrm>
        </p:grpSpPr>
        <p:pic>
          <p:nvPicPr>
            <p:cNvPr id="118"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8377" y="4339364"/>
              <a:ext cx="688057" cy="457200"/>
            </a:xfrm>
            <a:prstGeom prst="rect">
              <a:avLst/>
            </a:prstGeom>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9" name="TextBox 118"/>
            <p:cNvSpPr txBox="1"/>
            <p:nvPr/>
          </p:nvSpPr>
          <p:spPr>
            <a:xfrm>
              <a:off x="2235593" y="4352090"/>
              <a:ext cx="742866" cy="457821"/>
            </a:xfrm>
            <a:prstGeom prst="rect">
              <a:avLst/>
            </a:prstGeom>
            <a:noFill/>
          </p:spPr>
          <p:txBody>
            <a:bodyPr wrap="square" rtlCol="0">
              <a:spAutoFit/>
            </a:bodyPr>
            <a:lstStyle/>
            <a:p>
              <a:pPr algn="ctr">
                <a:lnSpc>
                  <a:spcPct val="80000"/>
                </a:lnSpc>
              </a:pPr>
              <a:r>
                <a:rPr lang="en-US" sz="1000" b="1" dirty="0" smtClean="0">
                  <a:solidFill>
                    <a:schemeClr val="tx2"/>
                  </a:solidFill>
                </a:rPr>
                <a:t>Configure</a:t>
              </a:r>
              <a:br>
                <a:rPr lang="en-US" sz="1000" b="1" dirty="0" smtClean="0">
                  <a:solidFill>
                    <a:schemeClr val="tx2"/>
                  </a:solidFill>
                </a:rPr>
              </a:br>
              <a:r>
                <a:rPr lang="en-US" sz="1000" b="1" dirty="0" smtClean="0">
                  <a:solidFill>
                    <a:schemeClr val="tx2"/>
                  </a:solidFill>
                </a:rPr>
                <a:t>BigIP F5</a:t>
              </a:r>
              <a:endParaRPr lang="en-US" sz="1000" b="1" dirty="0">
                <a:solidFill>
                  <a:schemeClr val="tx2"/>
                </a:solidFill>
              </a:endParaRPr>
            </a:p>
          </p:txBody>
        </p:sp>
        <p:sp>
          <p:nvSpPr>
            <p:cNvPr id="122" name="TextBox 121"/>
            <p:cNvSpPr txBox="1"/>
            <p:nvPr/>
          </p:nvSpPr>
          <p:spPr>
            <a:xfrm>
              <a:off x="2207149" y="4793492"/>
              <a:ext cx="739285" cy="259661"/>
            </a:xfrm>
            <a:prstGeom prst="rect">
              <a:avLst/>
            </a:prstGeom>
            <a:noFill/>
          </p:spPr>
          <p:txBody>
            <a:bodyPr wrap="square" rtlCol="0">
              <a:spAutoFit/>
            </a:bodyPr>
            <a:lstStyle/>
            <a:p>
              <a:pPr algn="ctr">
                <a:lnSpc>
                  <a:spcPct val="80000"/>
                </a:lnSpc>
              </a:pPr>
              <a:r>
                <a:rPr lang="en-US" sz="800" dirty="0" smtClean="0">
                  <a:solidFill>
                    <a:schemeClr val="bg1"/>
                  </a:solidFill>
                </a:rPr>
                <a:t>STEP 2</a:t>
              </a:r>
              <a:endParaRPr lang="en-US" sz="800" dirty="0">
                <a:solidFill>
                  <a:schemeClr val="bg1"/>
                </a:solidFill>
              </a:endParaRPr>
            </a:p>
          </p:txBody>
        </p:sp>
      </p:grpSp>
      <p:grpSp>
        <p:nvGrpSpPr>
          <p:cNvPr id="46" name="Group 45"/>
          <p:cNvGrpSpPr/>
          <p:nvPr/>
        </p:nvGrpSpPr>
        <p:grpSpPr>
          <a:xfrm>
            <a:off x="1446687" y="3723439"/>
            <a:ext cx="1102097" cy="603522"/>
            <a:chOff x="1093248" y="5100668"/>
            <a:chExt cx="1102097" cy="803952"/>
          </a:xfrm>
        </p:grpSpPr>
        <p:grpSp>
          <p:nvGrpSpPr>
            <p:cNvPr id="94" name="Group 93"/>
            <p:cNvGrpSpPr/>
            <p:nvPr/>
          </p:nvGrpSpPr>
          <p:grpSpPr>
            <a:xfrm>
              <a:off x="1093248" y="5505520"/>
              <a:ext cx="653846" cy="399100"/>
              <a:chOff x="6601756" y="2992161"/>
              <a:chExt cx="653846" cy="399100"/>
            </a:xfrm>
          </p:grpSpPr>
          <p:pic>
            <p:nvPicPr>
              <p:cNvPr id="95" name="Picture 21"/>
              <p:cNvPicPr>
                <a:picLocks noChangeAspect="1" noChangeArrowheads="1"/>
              </p:cNvPicPr>
              <p:nvPr/>
            </p:nvPicPr>
            <p:blipFill rotWithShape="1">
              <a:blip r:embed="rId5">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6" name="TextBox 95"/>
              <p:cNvSpPr txBox="1"/>
              <p:nvPr/>
            </p:nvSpPr>
            <p:spPr>
              <a:xfrm>
                <a:off x="6601756" y="2992161"/>
                <a:ext cx="653846" cy="390856"/>
              </a:xfrm>
              <a:prstGeom prst="rect">
                <a:avLst/>
              </a:prstGeom>
              <a:noFill/>
            </p:spPr>
            <p:txBody>
              <a:bodyPr wrap="square" rtlCol="0">
                <a:spAutoFit/>
              </a:bodyPr>
              <a:lstStyle/>
              <a:p>
                <a:pPr>
                  <a:lnSpc>
                    <a:spcPct val="80000"/>
                  </a:lnSpc>
                </a:pPr>
                <a:r>
                  <a:rPr lang="en-US" sz="800" b="1" dirty="0" err="1" smtClean="0">
                    <a:solidFill>
                      <a:schemeClr val="bg1"/>
                    </a:solidFill>
                  </a:rPr>
                  <a:t>Env</a:t>
                </a:r>
                <a:endParaRPr lang="en-US" sz="800" b="1" dirty="0" smtClean="0">
                  <a:solidFill>
                    <a:schemeClr val="bg1"/>
                  </a:solidFill>
                </a:endParaRPr>
              </a:p>
              <a:p>
                <a:pPr>
                  <a:lnSpc>
                    <a:spcPct val="80000"/>
                  </a:lnSpc>
                </a:pPr>
                <a:r>
                  <a:rPr lang="en-US" sz="800" b="1" dirty="0" err="1" smtClean="0">
                    <a:solidFill>
                      <a:schemeClr val="bg1"/>
                    </a:solidFill>
                  </a:rPr>
                  <a:t>Config</a:t>
                </a:r>
                <a:endParaRPr lang="en-US" sz="800" b="1" dirty="0">
                  <a:solidFill>
                    <a:schemeClr val="bg1"/>
                  </a:solidFill>
                </a:endParaRPr>
              </a:p>
            </p:txBody>
          </p:sp>
        </p:grpSp>
        <p:grpSp>
          <p:nvGrpSpPr>
            <p:cNvPr id="33" name="Group 32"/>
            <p:cNvGrpSpPr/>
            <p:nvPr/>
          </p:nvGrpSpPr>
          <p:grpSpPr>
            <a:xfrm>
              <a:off x="1330310" y="5100668"/>
              <a:ext cx="865035" cy="476645"/>
              <a:chOff x="1330310" y="5100668"/>
              <a:chExt cx="865035" cy="476645"/>
            </a:xfrm>
          </p:grpSpPr>
          <p:pic>
            <p:nvPicPr>
              <p:cNvPr id="1057" name="Picture 33"/>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906228" y="5317109"/>
                <a:ext cx="289117" cy="2602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6" name="TextBox 85"/>
              <p:cNvSpPr txBox="1"/>
              <p:nvPr/>
            </p:nvSpPr>
            <p:spPr>
              <a:xfrm>
                <a:off x="1330310" y="5100668"/>
                <a:ext cx="863346" cy="254192"/>
              </a:xfrm>
              <a:prstGeom prst="rect">
                <a:avLst/>
              </a:prstGeom>
              <a:noFill/>
            </p:spPr>
            <p:txBody>
              <a:bodyPr wrap="square" rtlCol="0">
                <a:spAutoFit/>
              </a:bodyPr>
              <a:lstStyle/>
              <a:p>
                <a:pPr algn="ctr">
                  <a:lnSpc>
                    <a:spcPct val="80000"/>
                  </a:lnSpc>
                </a:pPr>
                <a:r>
                  <a:rPr lang="en-US" sz="800" b="1" dirty="0" smtClean="0">
                    <a:solidFill>
                      <a:schemeClr val="bg1"/>
                    </a:solidFill>
                  </a:rPr>
                  <a:t>Deployment</a:t>
                </a:r>
              </a:p>
            </p:txBody>
          </p:sp>
        </p:grpSp>
      </p:grpSp>
      <p:sp>
        <p:nvSpPr>
          <p:cNvPr id="129" name="Right Arrow 128"/>
          <p:cNvSpPr/>
          <p:nvPr/>
        </p:nvSpPr>
        <p:spPr>
          <a:xfrm>
            <a:off x="3338362" y="3239102"/>
            <a:ext cx="457200" cy="143143"/>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54" name="Title 53"/>
          <p:cNvSpPr>
            <a:spLocks noGrp="1"/>
          </p:cNvSpPr>
          <p:nvPr>
            <p:ph type="title"/>
          </p:nvPr>
        </p:nvSpPr>
        <p:spPr/>
        <p:txBody>
          <a:bodyPr/>
          <a:lstStyle/>
          <a:p>
            <a:r>
              <a:rPr lang="en-US" dirty="0" smtClean="0"/>
              <a:t>Release Automation Scenario</a:t>
            </a:r>
            <a:endParaRPr lang="en-US" dirty="0"/>
          </a:p>
        </p:txBody>
      </p:sp>
      <p:sp>
        <p:nvSpPr>
          <p:cNvPr id="160" name="Right Arrow 159"/>
          <p:cNvSpPr/>
          <p:nvPr/>
        </p:nvSpPr>
        <p:spPr>
          <a:xfrm>
            <a:off x="5375961" y="3241885"/>
            <a:ext cx="457200" cy="143143"/>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56" name="Right Arrow 155"/>
          <p:cNvSpPr/>
          <p:nvPr/>
        </p:nvSpPr>
        <p:spPr>
          <a:xfrm>
            <a:off x="6633183" y="3241885"/>
            <a:ext cx="457200" cy="143143"/>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57" name="Right Arrow 156"/>
          <p:cNvSpPr/>
          <p:nvPr/>
        </p:nvSpPr>
        <p:spPr>
          <a:xfrm>
            <a:off x="2616055" y="4101642"/>
            <a:ext cx="457200" cy="137011"/>
          </a:xfrm>
          <a:prstGeom prst="rightArrow">
            <a:avLst>
              <a:gd name="adj1" fmla="val 100000"/>
              <a:gd name="adj2" fmla="val 50000"/>
            </a:avLst>
          </a:prstGeom>
          <a:noFill/>
          <a:ln w="6350">
            <a:solidFill>
              <a:schemeClr val="accent4"/>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58" name="Right Arrow 157"/>
          <p:cNvSpPr/>
          <p:nvPr/>
        </p:nvSpPr>
        <p:spPr>
          <a:xfrm>
            <a:off x="4253992" y="4095879"/>
            <a:ext cx="457200" cy="137011"/>
          </a:xfrm>
          <a:prstGeom prst="rightArrow">
            <a:avLst>
              <a:gd name="adj1" fmla="val 100000"/>
              <a:gd name="adj2" fmla="val 50000"/>
            </a:avLst>
          </a:prstGeom>
          <a:noFill/>
          <a:ln w="6350">
            <a:solidFill>
              <a:schemeClr val="accent4"/>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61" name="Right Arrow 160"/>
          <p:cNvSpPr/>
          <p:nvPr/>
        </p:nvSpPr>
        <p:spPr>
          <a:xfrm>
            <a:off x="5932582" y="4101982"/>
            <a:ext cx="457200" cy="144166"/>
          </a:xfrm>
          <a:prstGeom prst="rightArrow">
            <a:avLst>
              <a:gd name="adj1" fmla="val 100000"/>
              <a:gd name="adj2" fmla="val 50000"/>
            </a:avLst>
          </a:prstGeom>
          <a:noFill/>
          <a:ln w="6350">
            <a:solidFill>
              <a:schemeClr val="accent4"/>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7" name="Oval 6"/>
          <p:cNvSpPr/>
          <p:nvPr/>
        </p:nvSpPr>
        <p:spPr>
          <a:xfrm>
            <a:off x="3605613" y="854571"/>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smtClean="0">
                <a:ln>
                  <a:noFill/>
                </a:ln>
                <a:solidFill>
                  <a:srgbClr val="FFFFFF"/>
                </a:solidFill>
                <a:effectLst/>
                <a:uLnTx/>
                <a:uFillTx/>
                <a:latin typeface="Calibri"/>
                <a:ea typeface="+mn-ea"/>
                <a:cs typeface="Arial Unicode MS" pitchFamily="34" charset="-128"/>
              </a:rPr>
              <a:t>1</a:t>
            </a:r>
            <a:endPar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43" name="Group 42"/>
          <p:cNvGrpSpPr/>
          <p:nvPr/>
        </p:nvGrpSpPr>
        <p:grpSpPr>
          <a:xfrm>
            <a:off x="5895977" y="1053697"/>
            <a:ext cx="2996913" cy="1511448"/>
            <a:chOff x="5895977" y="1053697"/>
            <a:chExt cx="2996913" cy="1511448"/>
          </a:xfrm>
        </p:grpSpPr>
        <p:cxnSp>
          <p:nvCxnSpPr>
            <p:cNvPr id="179" name="Straight Arrow Connector 178"/>
            <p:cNvCxnSpPr/>
            <p:nvPr/>
          </p:nvCxnSpPr>
          <p:spPr>
            <a:xfrm>
              <a:off x="5895977" y="1863788"/>
              <a:ext cx="1157564" cy="0"/>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nvGrpSpPr>
            <p:cNvPr id="12" name="Group 11"/>
            <p:cNvGrpSpPr/>
            <p:nvPr/>
          </p:nvGrpSpPr>
          <p:grpSpPr>
            <a:xfrm>
              <a:off x="6056597" y="1053697"/>
              <a:ext cx="2836293" cy="1511448"/>
              <a:chOff x="6138029" y="1410939"/>
              <a:chExt cx="2836293" cy="2013400"/>
            </a:xfrm>
          </p:grpSpPr>
          <p:pic>
            <p:nvPicPr>
              <p:cNvPr id="4" name="Picture 3"/>
              <p:cNvPicPr>
                <a:picLocks noChangeAspect="1"/>
              </p:cNvPicPr>
              <p:nvPr/>
            </p:nvPicPr>
            <p:blipFill rotWithShape="1">
              <a:blip r:embed="rId11">
                <a:duotone>
                  <a:schemeClr val="accent2">
                    <a:shade val="45000"/>
                    <a:satMod val="135000"/>
                  </a:schemeClr>
                  <a:prstClr val="white"/>
                </a:duotone>
                <a:extLst>
                  <a:ext uri="{28A0092B-C50C-407E-A947-70E740481C1C}">
                    <a14:useLocalDpi xmlns:a14="http://schemas.microsoft.com/office/drawing/2010/main" val="0"/>
                  </a:ext>
                </a:extLst>
              </a:blip>
              <a:srcRect b="9947"/>
              <a:stretch/>
            </p:blipFill>
            <p:spPr>
              <a:xfrm>
                <a:off x="7210205" y="1720403"/>
                <a:ext cx="1646500" cy="1703936"/>
              </a:xfrm>
              <a:prstGeom prst="rect">
                <a:avLst/>
              </a:prstGeom>
              <a:ln>
                <a:solidFill>
                  <a:schemeClr val="accent1"/>
                </a:solidFill>
              </a:ln>
            </p:spPr>
          </p:pic>
          <p:grpSp>
            <p:nvGrpSpPr>
              <p:cNvPr id="5" name="Group 4"/>
              <p:cNvGrpSpPr/>
              <p:nvPr/>
            </p:nvGrpSpPr>
            <p:grpSpPr>
              <a:xfrm>
                <a:off x="6138029" y="1410939"/>
                <a:ext cx="2836293" cy="1829615"/>
                <a:chOff x="5883691" y="1410938"/>
                <a:chExt cx="2836293" cy="1829614"/>
              </a:xfrm>
            </p:grpSpPr>
            <p:sp>
              <p:nvSpPr>
                <p:cNvPr id="92" name="TextBox 91"/>
                <p:cNvSpPr txBox="1"/>
                <p:nvPr/>
              </p:nvSpPr>
              <p:spPr>
                <a:xfrm>
                  <a:off x="6735402" y="1410938"/>
                  <a:ext cx="1984582" cy="310908"/>
                </a:xfrm>
                <a:prstGeom prst="rect">
                  <a:avLst/>
                </a:prstGeom>
                <a:noFill/>
              </p:spPr>
              <p:txBody>
                <a:bodyPr wrap="square" rtlCol="0">
                  <a:spAutoFit/>
                </a:bodyPr>
                <a:lstStyle/>
                <a:p>
                  <a:pPr algn="ctr">
                    <a:lnSpc>
                      <a:spcPct val="80000"/>
                    </a:lnSpc>
                  </a:pPr>
                  <a:r>
                    <a:rPr lang="en-US" sz="1100" dirty="0" smtClean="0">
                      <a:solidFill>
                        <a:schemeClr val="bg1"/>
                      </a:solidFill>
                    </a:rPr>
                    <a:t>Service Desk</a:t>
                  </a:r>
                  <a:endParaRPr lang="en-US" sz="1100" dirty="0">
                    <a:solidFill>
                      <a:schemeClr val="bg1"/>
                    </a:solidFill>
                  </a:endParaRPr>
                </a:p>
              </p:txBody>
            </p:sp>
            <p:sp>
              <p:nvSpPr>
                <p:cNvPr id="97" name="TextBox 96"/>
                <p:cNvSpPr txBox="1"/>
                <p:nvPr/>
              </p:nvSpPr>
              <p:spPr>
                <a:xfrm>
                  <a:off x="5883691" y="2238704"/>
                  <a:ext cx="1017060" cy="259659"/>
                </a:xfrm>
                <a:prstGeom prst="rect">
                  <a:avLst/>
                </a:prstGeom>
                <a:noFill/>
              </p:spPr>
              <p:txBody>
                <a:bodyPr wrap="square" rtlCol="0">
                  <a:spAutoFit/>
                </a:bodyPr>
                <a:lstStyle/>
                <a:p>
                  <a:pPr>
                    <a:lnSpc>
                      <a:spcPct val="80000"/>
                    </a:lnSpc>
                  </a:pPr>
                  <a:r>
                    <a:rPr lang="en-US" sz="800" dirty="0" smtClean="0">
                      <a:solidFill>
                        <a:schemeClr val="accent1"/>
                      </a:solidFill>
                    </a:rPr>
                    <a:t>Approval Gate</a:t>
                  </a:r>
                  <a:endParaRPr lang="en-US" sz="800" dirty="0">
                    <a:solidFill>
                      <a:schemeClr val="accent1"/>
                    </a:solidFill>
                  </a:endParaRPr>
                </a:p>
              </p:txBody>
            </p:sp>
            <p:pic>
              <p:nvPicPr>
                <p:cNvPr id="205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6687" y="2813960"/>
                  <a:ext cx="1508723" cy="426592"/>
                </a:xfrm>
                <a:prstGeom prst="rect">
                  <a:avLst/>
                </a:prstGeom>
                <a:ln>
                  <a:solidFill>
                    <a:schemeClr val="accent1"/>
                  </a:solidFill>
                </a:ln>
                <a:extLst>
                  <a:ext uri="{909E8E84-426E-40dd-AFC4-6F175D3DCCD1}">
                    <a14:hiddenFill xmlns="" xmlns:a14="http://schemas.microsoft.com/office/drawing/2010/main">
                      <a:solidFill>
                        <a:schemeClr val="accent1"/>
                      </a:solidFill>
                    </a14:hiddenFill>
                  </a:ext>
                </a:extLst>
              </p:spPr>
            </p:pic>
          </p:grpSp>
        </p:grpSp>
        <p:sp>
          <p:nvSpPr>
            <p:cNvPr id="171" name="Oval 170"/>
            <p:cNvSpPr/>
            <p:nvPr/>
          </p:nvSpPr>
          <p:spPr>
            <a:xfrm>
              <a:off x="6314766" y="1351021"/>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7</a:t>
              </a:r>
            </a:p>
          </p:txBody>
        </p:sp>
      </p:grpSp>
      <p:sp>
        <p:nvSpPr>
          <p:cNvPr id="172" name="Oval 171"/>
          <p:cNvSpPr/>
          <p:nvPr/>
        </p:nvSpPr>
        <p:spPr>
          <a:xfrm>
            <a:off x="5310248" y="2340686"/>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3</a:t>
            </a:r>
          </a:p>
        </p:txBody>
      </p:sp>
      <p:sp>
        <p:nvSpPr>
          <p:cNvPr id="173" name="Oval 172"/>
          <p:cNvSpPr/>
          <p:nvPr/>
        </p:nvSpPr>
        <p:spPr>
          <a:xfrm>
            <a:off x="2649571" y="2117910"/>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4</a:t>
            </a:r>
          </a:p>
        </p:txBody>
      </p:sp>
      <p:sp>
        <p:nvSpPr>
          <p:cNvPr id="174" name="Oval 173"/>
          <p:cNvSpPr/>
          <p:nvPr/>
        </p:nvSpPr>
        <p:spPr>
          <a:xfrm>
            <a:off x="3957999" y="4287844"/>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5</a:t>
            </a:r>
          </a:p>
        </p:txBody>
      </p:sp>
      <p:sp>
        <p:nvSpPr>
          <p:cNvPr id="175" name="Oval 174"/>
          <p:cNvSpPr/>
          <p:nvPr/>
        </p:nvSpPr>
        <p:spPr>
          <a:xfrm>
            <a:off x="5677263" y="4304832"/>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6</a:t>
            </a:r>
          </a:p>
        </p:txBody>
      </p:sp>
      <p:sp>
        <p:nvSpPr>
          <p:cNvPr id="176" name="Oval 175"/>
          <p:cNvSpPr/>
          <p:nvPr/>
        </p:nvSpPr>
        <p:spPr>
          <a:xfrm>
            <a:off x="7419912" y="4303739"/>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smtClean="0">
                <a:ln>
                  <a:noFill/>
                </a:ln>
                <a:solidFill>
                  <a:srgbClr val="FFFFFF"/>
                </a:solidFill>
                <a:effectLst/>
                <a:uLnTx/>
                <a:uFillTx/>
                <a:latin typeface="Calibri"/>
                <a:ea typeface="+mn-ea"/>
                <a:cs typeface="Arial Unicode MS" pitchFamily="34" charset="-128"/>
              </a:rPr>
              <a:t>8</a:t>
            </a:r>
            <a:endPar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49" name="Group 48"/>
          <p:cNvGrpSpPr/>
          <p:nvPr/>
        </p:nvGrpSpPr>
        <p:grpSpPr>
          <a:xfrm>
            <a:off x="295707" y="821133"/>
            <a:ext cx="3662292" cy="1976567"/>
            <a:chOff x="295707" y="821133"/>
            <a:chExt cx="3662292" cy="1976567"/>
          </a:xfrm>
        </p:grpSpPr>
        <p:cxnSp>
          <p:nvCxnSpPr>
            <p:cNvPr id="178" name="Straight Arrow Connector 177"/>
            <p:cNvCxnSpPr/>
            <p:nvPr/>
          </p:nvCxnSpPr>
          <p:spPr>
            <a:xfrm flipH="1">
              <a:off x="2800435" y="1863788"/>
              <a:ext cx="1157564" cy="0"/>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nvGrpSpPr>
            <p:cNvPr id="14" name="Group 13"/>
            <p:cNvGrpSpPr/>
            <p:nvPr/>
          </p:nvGrpSpPr>
          <p:grpSpPr>
            <a:xfrm>
              <a:off x="295707" y="821133"/>
              <a:ext cx="3625216" cy="1976567"/>
              <a:chOff x="46948" y="1174399"/>
              <a:chExt cx="3625216" cy="2632983"/>
            </a:xfrm>
          </p:grpSpPr>
          <p:pic>
            <p:nvPicPr>
              <p:cNvPr id="1051" name="Picture 27"/>
              <p:cNvPicPr>
                <a:picLocks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977" y="2360539"/>
                <a:ext cx="249269" cy="343171"/>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pic>
            <p:nvPicPr>
              <p:cNvPr id="1048" name="Picture 24"/>
              <p:cNvPicPr>
                <a:picLocks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509" y="2360539"/>
                <a:ext cx="261310" cy="343171"/>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sp>
            <p:nvSpPr>
              <p:cNvPr id="69" name="TextBox 68"/>
              <p:cNvSpPr txBox="1"/>
              <p:nvPr/>
            </p:nvSpPr>
            <p:spPr>
              <a:xfrm>
                <a:off x="2514600" y="2303661"/>
                <a:ext cx="1157564" cy="25965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dirty="0" smtClean="0">
                    <a:solidFill>
                      <a:schemeClr val="accent1"/>
                    </a:solidFill>
                  </a:rPr>
                  <a:t>Run Initialize Process</a:t>
                </a:r>
                <a:endParaRPr lang="en-US" sz="800" dirty="0">
                  <a:solidFill>
                    <a:schemeClr val="accent1"/>
                  </a:solidFill>
                </a:endParaRPr>
              </a:p>
            </p:txBody>
          </p:sp>
          <p:sp>
            <p:nvSpPr>
              <p:cNvPr id="74" name="TextBox 73"/>
              <p:cNvSpPr txBox="1"/>
              <p:nvPr/>
            </p:nvSpPr>
            <p:spPr>
              <a:xfrm rot="20029614">
                <a:off x="764913" y="2764423"/>
                <a:ext cx="951151" cy="25965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dirty="0" smtClean="0">
                    <a:solidFill>
                      <a:schemeClr val="accent1"/>
                    </a:solidFill>
                  </a:rPr>
                  <a:t>Retrieve WAR</a:t>
                </a:r>
                <a:endParaRPr lang="en-US" sz="800" dirty="0">
                  <a:solidFill>
                    <a:schemeClr val="accent1"/>
                  </a:solidFill>
                </a:endParaRPr>
              </a:p>
            </p:txBody>
          </p:sp>
          <p:grpSp>
            <p:nvGrpSpPr>
              <p:cNvPr id="11" name="Group 10"/>
              <p:cNvGrpSpPr/>
              <p:nvPr/>
            </p:nvGrpSpPr>
            <p:grpSpPr>
              <a:xfrm>
                <a:off x="100354" y="2860188"/>
                <a:ext cx="734499" cy="947194"/>
                <a:chOff x="46891" y="2817656"/>
                <a:chExt cx="734499" cy="947194"/>
              </a:xfrm>
            </p:grpSpPr>
            <p:sp>
              <p:nvSpPr>
                <p:cNvPr id="16" name="TextBox 15"/>
                <p:cNvSpPr txBox="1"/>
                <p:nvPr/>
              </p:nvSpPr>
              <p:spPr>
                <a:xfrm>
                  <a:off x="46891" y="3379461"/>
                  <a:ext cx="734499" cy="38538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b="1" dirty="0" smtClean="0">
                      <a:solidFill>
                        <a:schemeClr val="bg1"/>
                      </a:solidFill>
                    </a:rPr>
                    <a:t>Network </a:t>
                  </a:r>
                  <a:br>
                    <a:rPr lang="en-US" sz="800" b="1" dirty="0" smtClean="0">
                      <a:solidFill>
                        <a:schemeClr val="bg1"/>
                      </a:solidFill>
                    </a:rPr>
                  </a:br>
                  <a:r>
                    <a:rPr lang="en-US" sz="800" b="1" dirty="0" smtClean="0">
                      <a:solidFill>
                        <a:schemeClr val="bg1"/>
                      </a:solidFill>
                    </a:rPr>
                    <a:t>Share</a:t>
                  </a:r>
                  <a:endParaRPr lang="en-US" sz="800" b="1" dirty="0">
                    <a:solidFill>
                      <a:schemeClr val="bg1"/>
                    </a:solidFill>
                  </a:endParaRPr>
                </a:p>
              </p:txBody>
            </p:sp>
            <p:pic>
              <p:nvPicPr>
                <p:cNvPr id="90" name="Picture 2" descr="http://screenshots.modemhelp.net/screenshots/Menu_Icons/Windows_XP/My_Network_Places--Properties_(NetworkShare).jpg"/>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883" y="2817656"/>
                  <a:ext cx="433109" cy="521371"/>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grpSp>
          <p:grpSp>
            <p:nvGrpSpPr>
              <p:cNvPr id="18" name="Group 17"/>
              <p:cNvGrpSpPr/>
              <p:nvPr/>
            </p:nvGrpSpPr>
            <p:grpSpPr>
              <a:xfrm>
                <a:off x="1752873" y="1710054"/>
                <a:ext cx="759362" cy="993655"/>
                <a:chOff x="1699708" y="1710054"/>
                <a:chExt cx="759362" cy="993655"/>
              </a:xfrm>
            </p:grpSpPr>
            <p:pic>
              <p:nvPicPr>
                <p:cNvPr id="1027" name="Picture 3"/>
                <p:cNvPicPr>
                  <a:picLocks noChangeArrowheads="1"/>
                </p:cNvPicPr>
                <p:nvPr/>
              </p:nvPicPr>
              <p:blipFill rotWithShape="1">
                <a:blip r:embed="rId17">
                  <a:extLst>
                    <a:ext uri="{28A0092B-C50C-407E-A947-70E740481C1C}">
                      <a14:useLocalDpi xmlns:a14="http://schemas.microsoft.com/office/drawing/2010/main" val="0"/>
                    </a:ext>
                  </a:extLst>
                </a:blip>
                <a:srcRect l="12745" t="26603" r="22690" b="11548"/>
                <a:stretch/>
              </p:blipFill>
              <p:spPr bwMode="auto">
                <a:xfrm>
                  <a:off x="1740483" y="2128242"/>
                  <a:ext cx="678809" cy="575467"/>
                </a:xfrm>
                <a:prstGeom prst="rect">
                  <a:avLst/>
                </a:prstGeom>
                <a:noFill/>
                <a:ln w="3175">
                  <a:solidFill>
                    <a:schemeClr val="tx1"/>
                  </a:solidFill>
                  <a:headEnd/>
                  <a:tailEnd/>
                </a:ln>
                <a:extLst/>
              </p:spPr>
              <p:style>
                <a:lnRef idx="2">
                  <a:schemeClr val="dk1">
                    <a:shade val="50000"/>
                  </a:schemeClr>
                </a:lnRef>
                <a:fillRef idx="1">
                  <a:schemeClr val="dk1"/>
                </a:fillRef>
                <a:effectRef idx="0">
                  <a:schemeClr val="dk1"/>
                </a:effectRef>
                <a:fontRef idx="minor">
                  <a:schemeClr val="lt1"/>
                </a:fontRef>
              </p:style>
            </p:pic>
            <p:sp>
              <p:nvSpPr>
                <p:cNvPr id="121" name="TextBox 120"/>
                <p:cNvSpPr txBox="1"/>
                <p:nvPr/>
              </p:nvSpPr>
              <p:spPr>
                <a:xfrm>
                  <a:off x="1699708" y="1710054"/>
                  <a:ext cx="759362" cy="41818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900" b="1" dirty="0" smtClean="0">
                      <a:solidFill>
                        <a:schemeClr val="bg1"/>
                      </a:solidFill>
                    </a:rPr>
                    <a:t>Retrieve</a:t>
                  </a:r>
                </a:p>
                <a:p>
                  <a:pPr algn="ctr">
                    <a:lnSpc>
                      <a:spcPct val="80000"/>
                    </a:lnSpc>
                  </a:pPr>
                  <a:r>
                    <a:rPr lang="en-US" sz="900" b="1" dirty="0" smtClean="0">
                      <a:solidFill>
                        <a:schemeClr val="bg1"/>
                      </a:solidFill>
                    </a:rPr>
                    <a:t>Artifacts</a:t>
                  </a:r>
                  <a:endParaRPr lang="en-US" sz="900" b="1" dirty="0">
                    <a:solidFill>
                      <a:schemeClr val="bg1"/>
                    </a:solidFill>
                  </a:endParaRPr>
                </a:p>
              </p:txBody>
            </p:sp>
          </p:grpSp>
          <p:pic>
            <p:nvPicPr>
              <p:cNvPr id="2052" name="Picture 4" descr="http://svn.apache.org/repos/asf/subversion/trunk/notes/logo/256-colour/subversion_logo-384x332.png"/>
              <p:cNvPicPr>
                <a:picLocks noChangeAspect="1" noChangeArrowheads="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45" y="1174399"/>
                <a:ext cx="927302" cy="1088282"/>
              </a:xfrm>
              <a:prstGeom prst="rect">
                <a:avLst/>
              </a:prstGeom>
              <a:ln>
                <a:noFill/>
              </a:ln>
              <a:extLst/>
            </p:spPr>
            <p:style>
              <a:lnRef idx="2">
                <a:schemeClr val="dk1">
                  <a:shade val="50000"/>
                </a:schemeClr>
              </a:lnRef>
              <a:fillRef idx="1">
                <a:schemeClr val="dk1"/>
              </a:fillRef>
              <a:effectRef idx="0">
                <a:schemeClr val="dk1"/>
              </a:effectRef>
              <a:fontRef idx="minor">
                <a:schemeClr val="lt1"/>
              </a:fontRef>
            </p:style>
          </p:pic>
          <p:pic>
            <p:nvPicPr>
              <p:cNvPr id="2054" name="Picture 6" descr="http://redcliffemarketinglabs.com.au/wp-content/uploads/2011/09/Java_logo.png"/>
              <p:cNvPicPr>
                <a:picLocks noChangeArrowheads="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948" y="2360539"/>
                <a:ext cx="243759" cy="343170"/>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sp>
            <p:nvSpPr>
              <p:cNvPr id="155" name="TextBox 154"/>
              <p:cNvSpPr txBox="1"/>
              <p:nvPr/>
            </p:nvSpPr>
            <p:spPr>
              <a:xfrm rot="2008308">
                <a:off x="1018628" y="1673046"/>
                <a:ext cx="735124" cy="38539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dirty="0" smtClean="0">
                    <a:solidFill>
                      <a:schemeClr val="accent1"/>
                    </a:solidFill>
                  </a:rPr>
                  <a:t>Retrieve SQL &amp; CFG</a:t>
                </a:r>
                <a:endParaRPr lang="en-US" sz="800" dirty="0">
                  <a:solidFill>
                    <a:schemeClr val="accent1"/>
                  </a:solidFill>
                </a:endParaRPr>
              </a:p>
            </p:txBody>
          </p:sp>
        </p:grpSp>
        <p:sp>
          <p:nvSpPr>
            <p:cNvPr id="170" name="Oval 169"/>
            <p:cNvSpPr/>
            <p:nvPr/>
          </p:nvSpPr>
          <p:spPr>
            <a:xfrm>
              <a:off x="2836226" y="1324370"/>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r>
                <a:rPr kumimoji="0" lang="en-US" sz="1200" b="1" i="0" u="none" strike="noStrike" kern="0" cap="none" spc="0" normalizeH="0" baseline="0" noProof="0" dirty="0" smtClean="0">
                  <a:ln>
                    <a:noFill/>
                  </a:ln>
                  <a:solidFill>
                    <a:srgbClr val="FFFFFF"/>
                  </a:solidFill>
                  <a:effectLst/>
                  <a:uLnTx/>
                  <a:uFillTx/>
                  <a:latin typeface="Calibri"/>
                  <a:ea typeface="+mn-ea"/>
                  <a:cs typeface="Arial Unicode MS" pitchFamily="34" charset="-128"/>
                </a:rPr>
                <a:t>2</a:t>
              </a:r>
            </a:p>
          </p:txBody>
        </p:sp>
        <p:cxnSp>
          <p:nvCxnSpPr>
            <p:cNvPr id="13" name="Straight Arrow Connector 12"/>
            <p:cNvCxnSpPr>
              <a:stCxn id="90" idx="3"/>
            </p:cNvCxnSpPr>
            <p:nvPr/>
          </p:nvCxnSpPr>
          <p:spPr>
            <a:xfrm flipV="1">
              <a:off x="931214" y="1786334"/>
              <a:ext cx="1012413" cy="496008"/>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cxnSp>
          <p:nvCxnSpPr>
            <p:cNvPr id="177" name="Straight Arrow Connector 176"/>
            <p:cNvCxnSpPr>
              <a:stCxn id="2052" idx="3"/>
            </p:cNvCxnSpPr>
            <p:nvPr/>
          </p:nvCxnSpPr>
          <p:spPr>
            <a:xfrm>
              <a:off x="1225006" y="1229617"/>
              <a:ext cx="712166" cy="478848"/>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cxnSp>
        <p:nvCxnSpPr>
          <p:cNvPr id="180" name="Straight Arrow Connector 179"/>
          <p:cNvCxnSpPr/>
          <p:nvPr/>
        </p:nvCxnSpPr>
        <p:spPr>
          <a:xfrm flipH="1">
            <a:off x="2135913" y="2064678"/>
            <a:ext cx="2100131" cy="901387"/>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nvGrpSpPr>
          <p:cNvPr id="2" name="Group 1"/>
          <p:cNvGrpSpPr/>
          <p:nvPr/>
        </p:nvGrpSpPr>
        <p:grpSpPr>
          <a:xfrm>
            <a:off x="2970608" y="843056"/>
            <a:ext cx="2933825" cy="1239692"/>
            <a:chOff x="3039032" y="1376441"/>
            <a:chExt cx="2933825" cy="1651394"/>
          </a:xfrm>
        </p:grpSpPr>
        <p:grpSp>
          <p:nvGrpSpPr>
            <p:cNvPr id="53" name="Group 52"/>
            <p:cNvGrpSpPr/>
            <p:nvPr/>
          </p:nvGrpSpPr>
          <p:grpSpPr>
            <a:xfrm>
              <a:off x="3039032" y="1376441"/>
              <a:ext cx="2830205" cy="552522"/>
              <a:chOff x="2740891" y="1376438"/>
              <a:chExt cx="2830205" cy="552522"/>
            </a:xfrm>
          </p:grpSpPr>
          <p:sp>
            <p:nvSpPr>
              <p:cNvPr id="75" name="TextBox 74"/>
              <p:cNvSpPr txBox="1"/>
              <p:nvPr/>
            </p:nvSpPr>
            <p:spPr>
              <a:xfrm>
                <a:off x="2740891" y="1376438"/>
                <a:ext cx="658530" cy="457820"/>
              </a:xfrm>
              <a:prstGeom prst="rect">
                <a:avLst/>
              </a:prstGeom>
              <a:noFill/>
              <a:ln>
                <a:noFill/>
              </a:ln>
            </p:spPr>
            <p:txBody>
              <a:bodyPr wrap="square" rtlCol="0">
                <a:spAutoFit/>
              </a:bodyPr>
              <a:lstStyle/>
              <a:p>
                <a:pPr algn="ctr">
                  <a:lnSpc>
                    <a:spcPct val="80000"/>
                  </a:lnSpc>
                </a:pPr>
                <a:r>
                  <a:rPr lang="en-US" sz="1000" b="1" dirty="0" smtClean="0">
                    <a:solidFill>
                      <a:schemeClr val="accent1"/>
                    </a:solidFill>
                  </a:rPr>
                  <a:t>Create Release</a:t>
                </a:r>
                <a:endParaRPr lang="en-US" sz="1000" b="1" dirty="0">
                  <a:solidFill>
                    <a:schemeClr val="accent1"/>
                  </a:solidFill>
                </a:endParaRPr>
              </a:p>
            </p:txBody>
          </p:sp>
          <p:sp>
            <p:nvSpPr>
              <p:cNvPr id="116" name="TextBox 115"/>
              <p:cNvSpPr txBox="1"/>
              <p:nvPr/>
            </p:nvSpPr>
            <p:spPr>
              <a:xfrm>
                <a:off x="3749422" y="1618052"/>
                <a:ext cx="1821674" cy="310908"/>
              </a:xfrm>
              <a:prstGeom prst="rect">
                <a:avLst/>
              </a:prstGeom>
              <a:noFill/>
              <a:ln>
                <a:noFill/>
              </a:ln>
            </p:spPr>
            <p:txBody>
              <a:bodyPr wrap="square" rtlCol="0">
                <a:spAutoFit/>
              </a:bodyPr>
              <a:lstStyle/>
              <a:p>
                <a:pPr algn="ctr">
                  <a:lnSpc>
                    <a:spcPct val="80000"/>
                  </a:lnSpc>
                </a:pPr>
                <a:r>
                  <a:rPr lang="en-US" sz="1100" dirty="0" smtClean="0">
                    <a:solidFill>
                      <a:schemeClr val="bg1"/>
                    </a:solidFill>
                  </a:rPr>
                  <a:t>Release Operations Center</a:t>
                </a:r>
                <a:endParaRPr lang="en-US" sz="1100" dirty="0">
                  <a:solidFill>
                    <a:schemeClr val="bg1"/>
                  </a:solidFill>
                </a:endParaRPr>
              </a:p>
            </p:txBody>
          </p:sp>
        </p:grpSp>
        <p:pic>
          <p:nvPicPr>
            <p:cNvPr id="127" name="Picture 126"/>
            <p:cNvPicPr>
              <a:picLocks/>
            </p:cNvPicPr>
            <p:nvPr/>
          </p:nvPicPr>
          <p:blipFill>
            <a:blip r:embed="rId20"/>
            <a:stretch>
              <a:fillRect/>
            </a:stretch>
          </p:blipFill>
          <p:spPr>
            <a:xfrm>
              <a:off x="3973333" y="1924856"/>
              <a:ext cx="1999524" cy="1102979"/>
            </a:xfrm>
            <a:prstGeom prst="rect">
              <a:avLst/>
            </a:prstGeom>
          </p:spPr>
        </p:pic>
      </p:grpSp>
    </p:spTree>
    <p:extLst>
      <p:ext uri="{BB962C8B-B14F-4D97-AF65-F5344CB8AC3E}">
        <p14:creationId xmlns:p14="http://schemas.microsoft.com/office/powerpoint/2010/main" val="37340793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9"/>
                                        </p:tgtEl>
                                        <p:attrNameLst>
                                          <p:attrName>style.visibility</p:attrName>
                                        </p:attrNameLst>
                                      </p:cBhvr>
                                      <p:to>
                                        <p:strVal val="visible"/>
                                      </p:to>
                                    </p:set>
                                    <p:animEffect transition="in" filter="fade">
                                      <p:cBhvr>
                                        <p:cTn id="20" dur="500"/>
                                        <p:tgtEl>
                                          <p:spTgt spid="159"/>
                                        </p:tgtEl>
                                      </p:cBhvr>
                                    </p:animEffect>
                                  </p:childTnLst>
                                </p:cTn>
                              </p:par>
                              <p:par>
                                <p:cTn id="21" presetID="10"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500"/>
                                        <p:tgtEl>
                                          <p:spTgt spid="1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0"/>
                                        </p:tgtEl>
                                        <p:attrNameLst>
                                          <p:attrName>style.visibility</p:attrName>
                                        </p:attrNameLst>
                                      </p:cBhvr>
                                      <p:to>
                                        <p:strVal val="visible"/>
                                      </p:to>
                                    </p:set>
                                    <p:animEffect transition="in" filter="fade">
                                      <p:cBhvr>
                                        <p:cTn id="41" dur="500"/>
                                        <p:tgtEl>
                                          <p:spTgt spid="16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nodeType="with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par>
                                <p:cTn id="48" presetID="10"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fade">
                                      <p:cBhvr>
                                        <p:cTn id="53" dur="500"/>
                                        <p:tgtEl>
                                          <p:spTgt spid="157"/>
                                        </p:tgtEl>
                                      </p:cBhvr>
                                    </p:animEffect>
                                  </p:childTnLst>
                                </p:cTn>
                              </p:par>
                              <p:par>
                                <p:cTn id="54" presetID="10" presetClass="entr" presetSubtype="0" fill="hold" nodeType="withEffect">
                                  <p:stCondLst>
                                    <p:cond delay="0"/>
                                  </p:stCondLst>
                                  <p:childTnLst>
                                    <p:set>
                                      <p:cBhvr>
                                        <p:cTn id="55" dur="1" fill="hold">
                                          <p:stCondLst>
                                            <p:cond delay="0"/>
                                          </p:stCondLst>
                                        </p:cTn>
                                        <p:tgtEl>
                                          <p:spTgt spid="180"/>
                                        </p:tgtEl>
                                        <p:attrNameLst>
                                          <p:attrName>style.visibility</p:attrName>
                                        </p:attrNameLst>
                                      </p:cBhvr>
                                      <p:to>
                                        <p:strVal val="visible"/>
                                      </p:to>
                                    </p:set>
                                    <p:animEffect transition="in" filter="fade">
                                      <p:cBhvr>
                                        <p:cTn id="56" dur="500"/>
                                        <p:tgtEl>
                                          <p:spTgt spid="18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3"/>
                                        </p:tgtEl>
                                        <p:attrNameLst>
                                          <p:attrName>style.visibility</p:attrName>
                                        </p:attrNameLst>
                                      </p:cBhvr>
                                      <p:to>
                                        <p:strVal val="visible"/>
                                      </p:to>
                                    </p:set>
                                    <p:animEffect transition="in" filter="fade">
                                      <p:cBhvr>
                                        <p:cTn id="62" dur="500"/>
                                        <p:tgtEl>
                                          <p:spTgt spid="17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4"/>
                                        </p:tgtEl>
                                        <p:attrNameLst>
                                          <p:attrName>style.visibility</p:attrName>
                                        </p:attrNameLst>
                                      </p:cBhvr>
                                      <p:to>
                                        <p:strVal val="visible"/>
                                      </p:to>
                                    </p:set>
                                    <p:animEffect transition="in" filter="fade">
                                      <p:cBhvr>
                                        <p:cTn id="76" dur="500"/>
                                        <p:tgtEl>
                                          <p:spTgt spid="17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75"/>
                                        </p:tgtEl>
                                        <p:attrNameLst>
                                          <p:attrName>style.visibility</p:attrName>
                                        </p:attrNameLst>
                                      </p:cBhvr>
                                      <p:to>
                                        <p:strVal val="visible"/>
                                      </p:to>
                                    </p:set>
                                    <p:animEffect transition="in" filter="fade">
                                      <p:cBhvr>
                                        <p:cTn id="87" dur="500"/>
                                        <p:tgtEl>
                                          <p:spTgt spid="17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76"/>
                                        </p:tgtEl>
                                        <p:attrNameLst>
                                          <p:attrName>style.visibility</p:attrName>
                                        </p:attrNameLst>
                                      </p:cBhvr>
                                      <p:to>
                                        <p:strVal val="visible"/>
                                      </p:to>
                                    </p:set>
                                    <p:animEffect transition="in" filter="fade">
                                      <p:cBhvr>
                                        <p:cTn id="100"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8" grpId="0" animBg="1"/>
      <p:bldP spid="81" grpId="0"/>
      <p:bldP spid="129" grpId="0" animBg="1"/>
      <p:bldP spid="160" grpId="0" animBg="1"/>
      <p:bldP spid="156" grpId="0" animBg="1"/>
      <p:bldP spid="157" grpId="0" animBg="1"/>
      <p:bldP spid="158" grpId="0" animBg="1"/>
      <p:bldP spid="161" grpId="0" animBg="1"/>
      <p:bldP spid="172" grpId="0" animBg="1"/>
      <p:bldP spid="173" grpId="0" animBg="1"/>
      <p:bldP spid="174" grpId="0" animBg="1"/>
      <p:bldP spid="175" grpId="0" animBg="1"/>
      <p:bldP spid="17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460887" y="749242"/>
            <a:ext cx="8222227" cy="923716"/>
          </a:xfrm>
          <a:prstGeom prst="rect">
            <a:avLst/>
          </a:prstGeom>
          <a:solidFill>
            <a:schemeClr val="tx2"/>
          </a:solidFill>
        </p:spPr>
        <p:txBody>
          <a:bodyPr wrap="square" anchor="ctr">
            <a:noAutofit/>
          </a:bodyPr>
          <a:lstStyle/>
          <a:p>
            <a:pPr marL="0" lvl="1" algn="ctr">
              <a:lnSpc>
                <a:spcPct val="90000"/>
              </a:lnSpc>
              <a:spcAft>
                <a:spcPts val="1200"/>
              </a:spcAft>
              <a:buClr>
                <a:srgbClr val="0064AF"/>
              </a:buClr>
            </a:pPr>
            <a:r>
              <a:rPr lang="en-US" sz="2800" dirty="0" smtClean="0">
                <a:solidFill>
                  <a:schemeClr val="accent4"/>
                </a:solidFill>
              </a:rPr>
              <a:t>BROAD ECOSYSTEM INTEGRATION WITH OVER 1200+ ACTIONS AND 50 INTEGRATIONS AVAILABLE</a:t>
            </a:r>
            <a:endParaRPr lang="en-US" sz="2800" dirty="0">
              <a:solidFill>
                <a:schemeClr val="accent4"/>
              </a:solidFill>
            </a:endParaRPr>
          </a:p>
        </p:txBody>
      </p:sp>
      <p:sp>
        <p:nvSpPr>
          <p:cNvPr id="2" name="Title 1"/>
          <p:cNvSpPr>
            <a:spLocks noGrp="1"/>
          </p:cNvSpPr>
          <p:nvPr>
            <p:ph type="title"/>
          </p:nvPr>
        </p:nvSpPr>
        <p:spPr/>
        <p:txBody>
          <a:bodyPr/>
          <a:lstStyle/>
          <a:p>
            <a:r>
              <a:rPr lang="en-US" dirty="0" smtClean="0"/>
              <a:t>Enterprise Solution with strong ecosystem integrations</a:t>
            </a:r>
            <a:endParaRPr lang="en-US" dirty="0"/>
          </a:p>
        </p:txBody>
      </p:sp>
      <p:sp>
        <p:nvSpPr>
          <p:cNvPr id="16" name="Content Placeholder 1"/>
          <p:cNvSpPr txBox="1">
            <a:spLocks/>
          </p:cNvSpPr>
          <p:nvPr/>
        </p:nvSpPr>
        <p:spPr>
          <a:xfrm>
            <a:off x="464575" y="1796524"/>
            <a:ext cx="4031996" cy="2570414"/>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000" lvl="0" indent="-234000">
              <a:lnSpc>
                <a:spcPct val="100000"/>
              </a:lnSpc>
              <a:buClrTx/>
            </a:pPr>
            <a:r>
              <a:rPr lang="en-US" sz="1800" dirty="0">
                <a:solidFill>
                  <a:srgbClr val="FFFFFF"/>
                </a:solidFill>
              </a:rPr>
              <a:t>Integrations to many enterprise software solutions for IT Development, Operations and Service Management</a:t>
            </a:r>
          </a:p>
          <a:p>
            <a:pPr marL="234000" lvl="0" indent="-234000">
              <a:lnSpc>
                <a:spcPct val="100000"/>
              </a:lnSpc>
              <a:buClrTx/>
            </a:pPr>
            <a:r>
              <a:rPr lang="en-US" sz="1800" dirty="0" smtClean="0">
                <a:solidFill>
                  <a:srgbClr val="FFFFFF"/>
                </a:solidFill>
              </a:rPr>
              <a:t>Out-of-the-Box </a:t>
            </a:r>
            <a:r>
              <a:rPr lang="en-US" sz="1800" dirty="0">
                <a:solidFill>
                  <a:srgbClr val="FFFFFF"/>
                </a:solidFill>
              </a:rPr>
              <a:t>and ready to use with no scripting required</a:t>
            </a:r>
          </a:p>
          <a:p>
            <a:pPr marL="234000" lvl="0" indent="-234000">
              <a:lnSpc>
                <a:spcPct val="100000"/>
              </a:lnSpc>
              <a:buClrTx/>
            </a:pPr>
            <a:r>
              <a:rPr lang="en-US" sz="1800" dirty="0">
                <a:solidFill>
                  <a:srgbClr val="FFFFFF"/>
                </a:solidFill>
              </a:rPr>
              <a:t>Rapid Development Kit for quick, consistent integration code generation and packaging</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2" y="1875900"/>
            <a:ext cx="4070248" cy="2491037"/>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9" name="Straight Connector 18"/>
          <p:cNvCxnSpPr/>
          <p:nvPr/>
        </p:nvCxnSpPr>
        <p:spPr>
          <a:xfrm>
            <a:off x="457200" y="74924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57200" y="1672958"/>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05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Environment Management</a:t>
            </a:r>
            <a:endParaRPr lang="en-US" dirty="0"/>
          </a:p>
        </p:txBody>
      </p:sp>
    </p:spTree>
    <p:extLst>
      <p:ext uri="{BB962C8B-B14F-4D97-AF65-F5344CB8AC3E}">
        <p14:creationId xmlns:p14="http://schemas.microsoft.com/office/powerpoint/2010/main" val="229719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Isosceles Triangle 26"/>
          <p:cNvSpPr/>
          <p:nvPr/>
        </p:nvSpPr>
        <p:spPr>
          <a:xfrm rot="16200000">
            <a:off x="3287829" y="1845256"/>
            <a:ext cx="3838194" cy="2499982"/>
          </a:xfrm>
          <a:prstGeom prst="triangle">
            <a:avLst>
              <a:gd name="adj" fmla="val 51438"/>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4" name="Oval 3"/>
          <p:cNvSpPr/>
          <p:nvPr/>
        </p:nvSpPr>
        <p:spPr>
          <a:xfrm>
            <a:off x="494857" y="1385532"/>
            <a:ext cx="3419999" cy="3338236"/>
          </a:xfrm>
          <a:prstGeom prst="ellipse">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pic>
        <p:nvPicPr>
          <p:cNvPr id="53" name="Picture 52"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68" y="2485082"/>
            <a:ext cx="1605446" cy="993298"/>
          </a:xfrm>
          <a:prstGeom prst="rect">
            <a:avLst/>
          </a:prstGeom>
        </p:spPr>
      </p:pic>
      <p:sp>
        <p:nvSpPr>
          <p:cNvPr id="2" name="Title 1"/>
          <p:cNvSpPr>
            <a:spLocks noGrp="1"/>
          </p:cNvSpPr>
          <p:nvPr>
            <p:ph type="title"/>
          </p:nvPr>
        </p:nvSpPr>
        <p:spPr/>
        <p:txBody>
          <a:bodyPr/>
          <a:lstStyle/>
          <a:p>
            <a:r>
              <a:rPr lang="en-US" dirty="0" smtClean="0"/>
              <a:t>CA Cloud Manager Overview</a:t>
            </a:r>
            <a:endParaRPr lang="en-US" dirty="0"/>
          </a:p>
        </p:txBody>
      </p:sp>
      <p:sp>
        <p:nvSpPr>
          <p:cNvPr id="59" name="TextBox 58"/>
          <p:cNvSpPr txBox="1"/>
          <p:nvPr/>
        </p:nvSpPr>
        <p:spPr>
          <a:xfrm>
            <a:off x="377003" y="667638"/>
            <a:ext cx="8526572" cy="707886"/>
          </a:xfrm>
          <a:prstGeom prst="rect">
            <a:avLst/>
          </a:prstGeom>
          <a:noFill/>
        </p:spPr>
        <p:txBody>
          <a:bodyPr wrap="square" rtlCol="0">
            <a:spAutoFit/>
          </a:bodyPr>
          <a:lstStyle/>
          <a:p>
            <a:pPr defTabSz="914400"/>
            <a:r>
              <a:rPr lang="en-US" sz="2000" dirty="0">
                <a:solidFill>
                  <a:schemeClr val="bg1"/>
                </a:solidFill>
                <a:cs typeface="Calibri"/>
              </a:rPr>
              <a:t>A </a:t>
            </a:r>
            <a:r>
              <a:rPr lang="en-US" sz="2000" dirty="0" smtClean="0">
                <a:solidFill>
                  <a:schemeClr val="bg1"/>
                </a:solidFill>
                <a:cs typeface="Calibri"/>
              </a:rPr>
              <a:t>consolidated </a:t>
            </a:r>
            <a:r>
              <a:rPr lang="en-US" sz="2000" dirty="0">
                <a:solidFill>
                  <a:schemeClr val="bg1"/>
                </a:solidFill>
                <a:cs typeface="Calibri"/>
              </a:rPr>
              <a:t>platform to enable on-demand, self-service </a:t>
            </a:r>
            <a:r>
              <a:rPr lang="en-US" sz="2000" dirty="0" smtClean="0">
                <a:solidFill>
                  <a:schemeClr val="bg1"/>
                </a:solidFill>
                <a:cs typeface="Calibri"/>
              </a:rPr>
              <a:t>cloud platform provisioning and management.</a:t>
            </a:r>
            <a:endParaRPr lang="en-US" sz="2000" dirty="0">
              <a:solidFill>
                <a:schemeClr val="bg1"/>
              </a:solidFill>
              <a:cs typeface="Calibri"/>
            </a:endParaRPr>
          </a:p>
        </p:txBody>
      </p:sp>
      <p:grpSp>
        <p:nvGrpSpPr>
          <p:cNvPr id="35" name="Group 34"/>
          <p:cNvGrpSpPr/>
          <p:nvPr/>
        </p:nvGrpSpPr>
        <p:grpSpPr>
          <a:xfrm>
            <a:off x="597183" y="1490122"/>
            <a:ext cx="3200323" cy="3119798"/>
            <a:chOff x="-1160913" y="2083461"/>
            <a:chExt cx="2034230" cy="2057146"/>
          </a:xfrm>
        </p:grpSpPr>
        <p:sp>
          <p:nvSpPr>
            <p:cNvPr id="38" name="TextBox 37"/>
            <p:cNvSpPr txBox="1"/>
            <p:nvPr/>
          </p:nvSpPr>
          <p:spPr>
            <a:xfrm>
              <a:off x="-451153" y="2961322"/>
              <a:ext cx="623226" cy="345003"/>
            </a:xfrm>
            <a:prstGeom prst="rect">
              <a:avLst/>
            </a:prstGeom>
            <a:noFill/>
          </p:spPr>
          <p:txBody>
            <a:bodyPr wrap="none" rtlCol="0">
              <a:spAutoFit/>
            </a:bodyPr>
            <a:lstStyle/>
            <a:p>
              <a:r>
                <a:rPr lang="en-US" sz="1400" dirty="0" smtClean="0">
                  <a:solidFill>
                    <a:schemeClr val="accent1"/>
                  </a:solidFill>
                </a:rPr>
                <a:t>CA CLOUD</a:t>
              </a:r>
            </a:p>
            <a:p>
              <a:r>
                <a:rPr lang="en-US" sz="1400" dirty="0" smtClean="0">
                  <a:solidFill>
                    <a:schemeClr val="accent1"/>
                  </a:solidFill>
                </a:rPr>
                <a:t>MANAGER</a:t>
              </a:r>
              <a:endParaRPr lang="en-US" sz="1400" dirty="0">
                <a:solidFill>
                  <a:schemeClr val="accent1"/>
                </a:solidFill>
              </a:endParaRPr>
            </a:p>
          </p:txBody>
        </p:sp>
        <p:grpSp>
          <p:nvGrpSpPr>
            <p:cNvPr id="39" name="Group 38"/>
            <p:cNvGrpSpPr/>
            <p:nvPr/>
          </p:nvGrpSpPr>
          <p:grpSpPr>
            <a:xfrm>
              <a:off x="-1160913" y="2083461"/>
              <a:ext cx="2034230" cy="2057146"/>
              <a:chOff x="99508" y="2298756"/>
              <a:chExt cx="2034230" cy="2057146"/>
            </a:xfrm>
          </p:grpSpPr>
          <p:sp>
            <p:nvSpPr>
              <p:cNvPr id="44" name="Donut 43"/>
              <p:cNvSpPr/>
              <p:nvPr/>
            </p:nvSpPr>
            <p:spPr>
              <a:xfrm>
                <a:off x="124757" y="2335023"/>
                <a:ext cx="1995521" cy="1995521"/>
              </a:xfrm>
              <a:prstGeom prst="donut">
                <a:avLst>
                  <a:gd name="adj" fmla="val 17188"/>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sp>
            <p:nvSpPr>
              <p:cNvPr id="45" name="Chevron 44"/>
              <p:cNvSpPr/>
              <p:nvPr/>
            </p:nvSpPr>
            <p:spPr>
              <a:xfrm>
                <a:off x="991267" y="2298756"/>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sp>
            <p:nvSpPr>
              <p:cNvPr id="46" name="Chevron 45"/>
              <p:cNvSpPr/>
              <p:nvPr/>
            </p:nvSpPr>
            <p:spPr>
              <a:xfrm flipH="1">
                <a:off x="943734" y="3949194"/>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sp>
            <p:nvSpPr>
              <p:cNvPr id="47" name="Chevron 46"/>
              <p:cNvSpPr/>
              <p:nvPr/>
            </p:nvSpPr>
            <p:spPr>
              <a:xfrm rot="5400000" flipH="1">
                <a:off x="130238" y="3148588"/>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sp>
            <p:nvSpPr>
              <p:cNvPr id="48" name="Chevron 47"/>
              <p:cNvSpPr/>
              <p:nvPr/>
            </p:nvSpPr>
            <p:spPr>
              <a:xfrm rot="16200000" flipH="1" flipV="1">
                <a:off x="1757760" y="3149641"/>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smtClean="0">
                  <a:solidFill>
                    <a:srgbClr val="FFFFFF"/>
                  </a:solidFill>
                  <a:cs typeface="Arial Unicode MS" pitchFamily="34" charset="-128"/>
                </a:endParaRPr>
              </a:p>
            </p:txBody>
          </p:sp>
        </p:grpSp>
        <p:sp>
          <p:nvSpPr>
            <p:cNvPr id="40" name="Rectangle 39"/>
            <p:cNvSpPr/>
            <p:nvPr/>
          </p:nvSpPr>
          <p:spPr>
            <a:xfrm rot="19003519">
              <a:off x="-947331" y="2424466"/>
              <a:ext cx="1114248" cy="849565"/>
            </a:xfrm>
            <a:prstGeom prst="rect">
              <a:avLst/>
            </a:prstGeom>
            <a:noFill/>
          </p:spPr>
          <p:txBody>
            <a:bodyPr wrap="none" lIns="91440" tIns="45720" rIns="91440" bIns="45720">
              <a:prstTxWarp prst="textArchUp">
                <a:avLst>
                  <a:gd name="adj" fmla="val 13505330"/>
                </a:avLst>
              </a:prstTxWarp>
              <a:spAutoFit/>
              <a:scene3d>
                <a:camera prst="orthographicFront"/>
                <a:lightRig rig="soft" dir="t">
                  <a:rot lat="0" lon="0" rev="10800000"/>
                </a:lightRig>
              </a:scene3d>
              <a:sp3d>
                <a:contourClr>
                  <a:srgbClr val="DDDDDD"/>
                </a:contourClr>
              </a:sp3d>
            </a:bodyPr>
            <a:lstStyle/>
            <a:p>
              <a:pPr algn="ctr"/>
              <a:r>
                <a:rPr lang="en-US" dirty="0" smtClean="0">
                  <a:ln w="10541" cmpd="sng">
                    <a:noFill/>
                    <a:prstDash val="solid"/>
                  </a:ln>
                  <a:solidFill>
                    <a:schemeClr val="bg2"/>
                  </a:solidFill>
                </a:rPr>
                <a:t>PROVISION</a:t>
              </a:r>
              <a:endParaRPr lang="en-US" spc="150" dirty="0">
                <a:ln w="10541" cmpd="sng">
                  <a:noFill/>
                  <a:prstDash val="solid"/>
                </a:ln>
                <a:solidFill>
                  <a:schemeClr val="bg2"/>
                </a:solidFill>
              </a:endParaRPr>
            </a:p>
          </p:txBody>
        </p:sp>
        <p:sp>
          <p:nvSpPr>
            <p:cNvPr id="41" name="Rectangle 40"/>
            <p:cNvSpPr/>
            <p:nvPr/>
          </p:nvSpPr>
          <p:spPr>
            <a:xfrm rot="2966048">
              <a:off x="-428618" y="2472434"/>
              <a:ext cx="1206454" cy="752902"/>
            </a:xfrm>
            <a:prstGeom prst="rect">
              <a:avLst/>
            </a:prstGeom>
            <a:noFill/>
          </p:spPr>
          <p:txBody>
            <a:bodyPr spcFirstLastPara="1" wrap="none" lIns="91440" tIns="45720" rIns="91440" bIns="45720" numCol="1">
              <a:prstTxWarp prst="textArchUp">
                <a:avLst>
                  <a:gd name="adj" fmla="val 14009526"/>
                </a:avLst>
              </a:prstTxWarp>
              <a:spAutoFit/>
              <a:scene3d>
                <a:camera prst="orthographicFront"/>
                <a:lightRig rig="soft" dir="t">
                  <a:rot lat="0" lon="0" rev="10800000"/>
                </a:lightRig>
              </a:scene3d>
              <a:sp3d>
                <a:contourClr>
                  <a:srgbClr val="DDDDDD"/>
                </a:contourClr>
              </a:sp3d>
            </a:bodyPr>
            <a:lstStyle/>
            <a:p>
              <a:pPr algn="ctr"/>
              <a:r>
                <a:rPr lang="en-US" dirty="0" smtClean="0">
                  <a:ln w="10541" cmpd="sng">
                    <a:noFill/>
                    <a:prstDash val="solid"/>
                  </a:ln>
                  <a:solidFill>
                    <a:schemeClr val="bg2"/>
                  </a:solidFill>
                </a:rPr>
                <a:t>SECURE</a:t>
              </a:r>
              <a:endParaRPr lang="en-US" dirty="0">
                <a:ln w="10541" cmpd="sng">
                  <a:noFill/>
                  <a:prstDash val="solid"/>
                </a:ln>
                <a:solidFill>
                  <a:schemeClr val="bg2"/>
                </a:solidFill>
              </a:endParaRPr>
            </a:p>
          </p:txBody>
        </p:sp>
        <p:sp>
          <p:nvSpPr>
            <p:cNvPr id="42" name="Rectangle 41"/>
            <p:cNvSpPr/>
            <p:nvPr/>
          </p:nvSpPr>
          <p:spPr>
            <a:xfrm rot="19092609">
              <a:off x="-129529" y="3478815"/>
              <a:ext cx="900038" cy="309351"/>
            </a:xfrm>
            <a:prstGeom prst="rect">
              <a:avLst/>
            </a:prstGeom>
            <a:noFill/>
          </p:spPr>
          <p:txBody>
            <a:bodyPr spcFirstLastPara="1" wrap="none" lIns="91440" tIns="45720" rIns="91440" bIns="45720" numCol="1">
              <a:prstTxWarp prst="textArchDown">
                <a:avLst>
                  <a:gd name="adj" fmla="val 2777539"/>
                </a:avLst>
              </a:prstTxWarp>
              <a:spAutoFit/>
              <a:scene3d>
                <a:camera prst="orthographicFront"/>
                <a:lightRig rig="soft" dir="t">
                  <a:rot lat="0" lon="0" rev="10800000"/>
                </a:lightRig>
              </a:scene3d>
              <a:sp3d>
                <a:contourClr>
                  <a:srgbClr val="DDDDDD"/>
                </a:contourClr>
              </a:sp3d>
            </a:bodyPr>
            <a:lstStyle/>
            <a:p>
              <a:pPr algn="ctr"/>
              <a:r>
                <a:rPr lang="en-US" sz="7200" dirty="0" smtClean="0">
                  <a:ln w="10541" cmpd="sng">
                    <a:noFill/>
                    <a:prstDash val="solid"/>
                  </a:ln>
                  <a:solidFill>
                    <a:schemeClr val="bg2"/>
                  </a:solidFill>
                </a:rPr>
                <a:t>GOVERN</a:t>
              </a:r>
              <a:endParaRPr lang="en-US" sz="7200" dirty="0">
                <a:ln w="10541" cmpd="sng">
                  <a:noFill/>
                  <a:prstDash val="solid"/>
                </a:ln>
                <a:solidFill>
                  <a:schemeClr val="bg2"/>
                </a:solidFill>
              </a:endParaRPr>
            </a:p>
          </p:txBody>
        </p:sp>
        <p:sp>
          <p:nvSpPr>
            <p:cNvPr id="43" name="Rectangle 42"/>
            <p:cNvSpPr/>
            <p:nvPr/>
          </p:nvSpPr>
          <p:spPr>
            <a:xfrm rot="2845150">
              <a:off x="-1113738" y="3418310"/>
              <a:ext cx="916701" cy="295872"/>
            </a:xfrm>
            <a:prstGeom prst="rect">
              <a:avLst/>
            </a:prstGeom>
            <a:noFill/>
          </p:spPr>
          <p:txBody>
            <a:bodyPr spcFirstLastPara="1" wrap="none" lIns="91440" tIns="45720" rIns="91440" bIns="45720" numCol="1">
              <a:prstTxWarp prst="textArchDown">
                <a:avLst>
                  <a:gd name="adj" fmla="val 2854431"/>
                </a:avLst>
              </a:prstTxWarp>
              <a:spAutoFit/>
              <a:scene3d>
                <a:camera prst="orthographicFront"/>
                <a:lightRig rig="soft" dir="t">
                  <a:rot lat="0" lon="0" rev="10800000"/>
                </a:lightRig>
              </a:scene3d>
              <a:sp3d>
                <a:contourClr>
                  <a:srgbClr val="DDDDDD"/>
                </a:contourClr>
              </a:sp3d>
            </a:bodyPr>
            <a:lstStyle/>
            <a:p>
              <a:pPr algn="ctr"/>
              <a:r>
                <a:rPr lang="en-US" sz="7200" dirty="0" smtClean="0">
                  <a:ln w="10541" cmpd="sng">
                    <a:noFill/>
                    <a:prstDash val="solid"/>
                  </a:ln>
                  <a:solidFill>
                    <a:schemeClr val="bg2"/>
                  </a:solidFill>
                </a:rPr>
                <a:t>MANAGE</a:t>
              </a:r>
              <a:endParaRPr lang="en-US" sz="7200" dirty="0">
                <a:ln w="10541" cmpd="sng">
                  <a:noFill/>
                  <a:prstDash val="solid"/>
                </a:ln>
                <a:solidFill>
                  <a:schemeClr val="bg2"/>
                </a:solidFill>
              </a:endParaRPr>
            </a:p>
          </p:txBody>
        </p:sp>
      </p:grpSp>
      <p:grpSp>
        <p:nvGrpSpPr>
          <p:cNvPr id="3" name="Group 2"/>
          <p:cNvGrpSpPr/>
          <p:nvPr/>
        </p:nvGrpSpPr>
        <p:grpSpPr>
          <a:xfrm>
            <a:off x="5919302" y="1050208"/>
            <a:ext cx="1921562" cy="3684822"/>
            <a:chOff x="5244326" y="1050208"/>
            <a:chExt cx="2230695" cy="4159399"/>
          </a:xfrm>
        </p:grpSpPr>
        <p:sp>
          <p:nvSpPr>
            <p:cNvPr id="30" name="TextBox 29"/>
            <p:cNvSpPr txBox="1"/>
            <p:nvPr/>
          </p:nvSpPr>
          <p:spPr>
            <a:xfrm>
              <a:off x="5244326" y="1871502"/>
              <a:ext cx="2161187" cy="347416"/>
            </a:xfrm>
            <a:prstGeom prst="rect">
              <a:avLst/>
            </a:prstGeom>
            <a:noFill/>
          </p:spPr>
          <p:txBody>
            <a:bodyPr wrap="square" rtlCol="0">
              <a:spAutoFit/>
            </a:bodyPr>
            <a:lstStyle>
              <a:defPPr>
                <a:defRPr lang="en-US"/>
              </a:defPPr>
              <a:lvl1pPr lvl="0">
                <a:spcBef>
                  <a:spcPct val="20000"/>
                </a:spcBef>
                <a:buClr>
                  <a:srgbClr val="8F52A2"/>
                </a:buClr>
                <a:defRPr sz="1600">
                  <a:solidFill>
                    <a:schemeClr val="tx1">
                      <a:lumMod val="75000"/>
                      <a:lumOff val="25000"/>
                    </a:schemeClr>
                  </a:solidFill>
                  <a:latin typeface="Calibri"/>
                  <a:cs typeface="Calibri"/>
                </a:defRPr>
              </a:lvl1pPr>
            </a:lstStyle>
            <a:p>
              <a:pPr algn="ctr"/>
              <a:r>
                <a:rPr lang="en-US" sz="1400" dirty="0"/>
                <a:t>Standardize Platforms</a:t>
              </a:r>
            </a:p>
          </p:txBody>
        </p:sp>
        <p:sp>
          <p:nvSpPr>
            <p:cNvPr id="31" name="TextBox 30"/>
            <p:cNvSpPr txBox="1"/>
            <p:nvPr/>
          </p:nvSpPr>
          <p:spPr>
            <a:xfrm>
              <a:off x="5354156" y="3308058"/>
              <a:ext cx="1863188" cy="590607"/>
            </a:xfrm>
            <a:prstGeom prst="rect">
              <a:avLst/>
            </a:prstGeom>
            <a:noFill/>
          </p:spPr>
          <p:txBody>
            <a:bodyPr wrap="square" rtlCol="0">
              <a:spAutoFit/>
            </a:bodyPr>
            <a:lstStyle>
              <a:defPPr>
                <a:defRPr lang="en-US"/>
              </a:defPPr>
              <a:lvl1pPr lvl="0">
                <a:spcBef>
                  <a:spcPct val="20000"/>
                </a:spcBef>
                <a:buClr>
                  <a:srgbClr val="8F52A2"/>
                </a:buClr>
                <a:defRPr sz="1600">
                  <a:solidFill>
                    <a:schemeClr val="tx1">
                      <a:lumMod val="75000"/>
                      <a:lumOff val="25000"/>
                    </a:schemeClr>
                  </a:solidFill>
                  <a:latin typeface="Calibri"/>
                  <a:cs typeface="Calibri"/>
                </a:defRPr>
              </a:lvl1pPr>
            </a:lstStyle>
            <a:p>
              <a:pPr algn="ctr"/>
              <a:r>
                <a:rPr lang="en-US" sz="1400" dirty="0" smtClean="0"/>
                <a:t>Environment as a Service</a:t>
              </a:r>
              <a:endParaRPr lang="en-US" sz="1400" dirty="0"/>
            </a:p>
          </p:txBody>
        </p:sp>
        <p:sp>
          <p:nvSpPr>
            <p:cNvPr id="33" name="TextBox 32"/>
            <p:cNvSpPr txBox="1"/>
            <p:nvPr/>
          </p:nvSpPr>
          <p:spPr>
            <a:xfrm>
              <a:off x="5653080" y="4862191"/>
              <a:ext cx="1821941" cy="347416"/>
            </a:xfrm>
            <a:prstGeom prst="rect">
              <a:avLst/>
            </a:prstGeom>
            <a:noFill/>
          </p:spPr>
          <p:txBody>
            <a:bodyPr wrap="square" rtlCol="0">
              <a:spAutoFit/>
            </a:bodyPr>
            <a:lstStyle>
              <a:defPPr>
                <a:defRPr lang="en-US"/>
              </a:defPPr>
              <a:lvl1pPr lvl="0">
                <a:spcBef>
                  <a:spcPct val="20000"/>
                </a:spcBef>
                <a:buClr>
                  <a:srgbClr val="8F52A2"/>
                </a:buClr>
                <a:defRPr sz="1600">
                  <a:solidFill>
                    <a:schemeClr val="tx1">
                      <a:lumMod val="75000"/>
                      <a:lumOff val="25000"/>
                    </a:schemeClr>
                  </a:solidFill>
                  <a:latin typeface="Calibri"/>
                  <a:cs typeface="Calibri"/>
                </a:defRPr>
              </a:lvl1pPr>
            </a:lstStyle>
            <a:p>
              <a:r>
                <a:rPr lang="en-US" sz="1400" dirty="0" smtClean="0"/>
                <a:t>Cloud</a:t>
              </a:r>
              <a:r>
                <a:rPr lang="ru-RU" sz="1400" dirty="0" smtClean="0"/>
                <a:t> </a:t>
              </a:r>
              <a:r>
                <a:rPr lang="en-US" sz="1400" dirty="0" smtClean="0"/>
                <a:t>Portability</a:t>
              </a:r>
              <a:endParaRPr lang="en-US" sz="1400" dirty="0"/>
            </a:p>
          </p:txBody>
        </p:sp>
        <p:pic>
          <p:nvPicPr>
            <p:cNvPr id="34" name="Picture 3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5704453" y="4020416"/>
              <a:ext cx="1162594" cy="826532"/>
            </a:xfrm>
            <a:prstGeom prst="rect">
              <a:avLst/>
            </a:prstGeom>
          </p:spPr>
        </p:pic>
        <p:pic>
          <p:nvPicPr>
            <p:cNvPr id="49" name="Picture 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5871425" y="1050208"/>
              <a:ext cx="828651" cy="771462"/>
            </a:xfrm>
            <a:prstGeom prst="rect">
              <a:avLst/>
            </a:prstGeom>
          </p:spPr>
        </p:pic>
        <p:grpSp>
          <p:nvGrpSpPr>
            <p:cNvPr id="50" name="Group 49"/>
            <p:cNvGrpSpPr/>
            <p:nvPr/>
          </p:nvGrpSpPr>
          <p:grpSpPr>
            <a:xfrm>
              <a:off x="5722543" y="2342737"/>
              <a:ext cx="1208290" cy="1025499"/>
              <a:chOff x="4834334" y="4169226"/>
              <a:chExt cx="1482369" cy="1258115"/>
            </a:xfrm>
          </p:grpSpPr>
          <p:pic>
            <p:nvPicPr>
              <p:cNvPr id="51" name="Picture 50"/>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5063949" y="4169226"/>
                <a:ext cx="1252754" cy="922162"/>
              </a:xfrm>
              <a:prstGeom prst="rect">
                <a:avLst/>
              </a:prstGeom>
            </p:spPr>
          </p:pic>
          <p:pic>
            <p:nvPicPr>
              <p:cNvPr id="52" name="Picture 51"/>
              <p:cNvPicPr>
                <a:picLocks noChangeAspect="1"/>
              </p:cNvPicPr>
              <p:nvPr/>
            </p:nvPicPr>
            <p:blipFill>
              <a:blip r:embed="rId7" cstate="print">
                <a:grayscl/>
                <a:extLst>
                  <a:ext uri="{28A0092B-C50C-407E-A947-70E740481C1C}">
                    <a14:useLocalDpi xmlns:a14="http://schemas.microsoft.com/office/drawing/2010/main"/>
                  </a:ext>
                </a:extLst>
              </a:blip>
              <a:stretch>
                <a:fillRect/>
              </a:stretch>
            </p:blipFill>
            <p:spPr>
              <a:xfrm>
                <a:off x="4834334" y="4449765"/>
                <a:ext cx="777794" cy="977576"/>
              </a:xfrm>
              <a:prstGeom prst="rect">
                <a:avLst/>
              </a:prstGeom>
            </p:spPr>
          </p:pic>
        </p:grpSp>
      </p:grpSp>
    </p:spTree>
    <p:extLst>
      <p:ext uri="{BB962C8B-B14F-4D97-AF65-F5344CB8AC3E}">
        <p14:creationId xmlns:p14="http://schemas.microsoft.com/office/powerpoint/2010/main" val="262962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Rectangle 14"/>
          <p:cNvSpPr/>
          <p:nvPr/>
        </p:nvSpPr>
        <p:spPr>
          <a:xfrm>
            <a:off x="591833" y="819834"/>
            <a:ext cx="3969484" cy="3635998"/>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71" name="Rectangle 270"/>
          <p:cNvSpPr/>
          <p:nvPr/>
        </p:nvSpPr>
        <p:spPr>
          <a:xfrm>
            <a:off x="4748881" y="819834"/>
            <a:ext cx="3969484" cy="3635998"/>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a:xfrm>
            <a:off x="457200" y="157884"/>
            <a:ext cx="8686800" cy="819273"/>
          </a:xfrm>
        </p:spPr>
        <p:txBody>
          <a:bodyPr>
            <a:noAutofit/>
          </a:bodyPr>
          <a:lstStyle/>
          <a:p>
            <a:r>
              <a:rPr lang="en-US" dirty="0" smtClean="0"/>
              <a:t>Policy-driven Governance Is An Enterprise  Requirement </a:t>
            </a:r>
            <a:endParaRPr lang="en-US" dirty="0"/>
          </a:p>
        </p:txBody>
      </p:sp>
      <p:grpSp>
        <p:nvGrpSpPr>
          <p:cNvPr id="127" name="Group 126"/>
          <p:cNvGrpSpPr/>
          <p:nvPr/>
        </p:nvGrpSpPr>
        <p:grpSpPr>
          <a:xfrm>
            <a:off x="620270" y="778027"/>
            <a:ext cx="3732081" cy="3606233"/>
            <a:chOff x="64128" y="1249935"/>
            <a:chExt cx="4404245" cy="4255738"/>
          </a:xfrm>
        </p:grpSpPr>
        <p:pic>
          <p:nvPicPr>
            <p:cNvPr id="128" name="Picture 12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788093" y="4555247"/>
              <a:ext cx="1107508" cy="702532"/>
            </a:xfrm>
            <a:prstGeom prst="rect">
              <a:avLst/>
            </a:prstGeom>
          </p:spPr>
        </p:pic>
        <p:pic>
          <p:nvPicPr>
            <p:cNvPr id="130" name="Picture 129"/>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58820" y="4520398"/>
              <a:ext cx="1107508" cy="702532"/>
            </a:xfrm>
            <a:prstGeom prst="rect">
              <a:avLst/>
            </a:prstGeom>
          </p:spPr>
        </p:pic>
        <p:pic>
          <p:nvPicPr>
            <p:cNvPr id="131" name="Picture 130"/>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106450" y="4520398"/>
              <a:ext cx="1107508" cy="702532"/>
            </a:xfrm>
            <a:prstGeom prst="rect">
              <a:avLst/>
            </a:prstGeom>
          </p:spPr>
        </p:pic>
        <p:sp>
          <p:nvSpPr>
            <p:cNvPr id="133" name="Content Placeholder 2"/>
            <p:cNvSpPr txBox="1">
              <a:spLocks/>
            </p:cNvSpPr>
            <p:nvPr/>
          </p:nvSpPr>
          <p:spPr bwMode="auto">
            <a:xfrm>
              <a:off x="640706" y="1249935"/>
              <a:ext cx="3159116" cy="340660"/>
            </a:xfrm>
            <a:prstGeom prst="rect">
              <a:avLst/>
            </a:prstGeom>
            <a:noFill/>
            <a:ln w="12700">
              <a:noFill/>
              <a:miter lim="800000"/>
              <a:headEnd/>
              <a:tailEnd/>
            </a:ln>
            <a:effectLst/>
          </p:spPr>
          <p:txBody>
            <a:bodyPr vert="horz" wrap="square" lIns="26768" tIns="26768" rIns="26768" bIns="26768" numCol="1" anchor="t" anchorCtr="0" compatLnSpc="1">
              <a:prstTxWarp prst="textNoShape">
                <a:avLst/>
              </a:prstTxWarp>
              <a:noAutofit/>
            </a:bodyPr>
            <a:lstStyle/>
            <a:p>
              <a:pPr marL="0" marR="0" lvl="0" indent="0" algn="ctr" defTabSz="914306" eaLnBrk="1" fontAlgn="auto" latinLnBrk="0" hangingPunct="1">
                <a:lnSpc>
                  <a:spcPct val="90000"/>
                </a:lnSpc>
                <a:spcBef>
                  <a:spcPts val="0"/>
                </a:spcBef>
                <a:spcAft>
                  <a:spcPts val="0"/>
                </a:spcAft>
                <a:buClr>
                  <a:srgbClr val="3F3F3F"/>
                </a:buClr>
                <a:buSzPct val="100000"/>
                <a:buFontTx/>
                <a:buNone/>
                <a:tabLst/>
                <a:defRPr/>
              </a:pPr>
              <a:r>
                <a:rPr kumimoji="0" lang="en-US" sz="1200" b="1" strike="noStrike" kern="0" cap="none" spc="0" normalizeH="0" baseline="0" noProof="0" dirty="0" smtClean="0">
                  <a:ln>
                    <a:noFill/>
                  </a:ln>
                  <a:solidFill>
                    <a:schemeClr val="accent4"/>
                  </a:solidFill>
                  <a:effectLst/>
                  <a:uLnTx/>
                  <a:uFillTx/>
                  <a:latin typeface="Calibri"/>
                  <a:cs typeface="Calibri"/>
                  <a:sym typeface="Calibri" charset="0"/>
                </a:rPr>
                <a:t>WITHOUT</a:t>
              </a:r>
              <a:r>
                <a:rPr kumimoji="0" lang="en-US" sz="1200" u="none" strike="noStrike" kern="0" cap="none" spc="0" normalizeH="0" baseline="0" noProof="0" dirty="0" smtClean="0">
                  <a:ln>
                    <a:noFill/>
                  </a:ln>
                  <a:solidFill>
                    <a:schemeClr val="accent4"/>
                  </a:solidFill>
                  <a:effectLst/>
                  <a:uLnTx/>
                  <a:uFillTx/>
                  <a:latin typeface="Calibri"/>
                  <a:cs typeface="Calibri"/>
                  <a:sym typeface="Calibri" charset="0"/>
                </a:rPr>
                <a:t> POLICIES</a:t>
              </a:r>
              <a:r>
                <a:rPr kumimoji="0" lang="en-US" sz="1200" b="1" u="none" strike="noStrike" kern="0" cap="none" spc="0" normalizeH="0" baseline="0" noProof="0" dirty="0" smtClean="0">
                  <a:ln>
                    <a:noFill/>
                  </a:ln>
                  <a:solidFill>
                    <a:schemeClr val="accent4"/>
                  </a:solidFill>
                  <a:effectLst/>
                  <a:uLnTx/>
                  <a:uFillTx/>
                  <a:latin typeface="Calibri"/>
                  <a:cs typeface="Calibri"/>
                  <a:sym typeface="Calibri" charset="0"/>
                </a:rPr>
                <a:t>:</a:t>
              </a:r>
            </a:p>
          </p:txBody>
        </p:sp>
        <p:grpSp>
          <p:nvGrpSpPr>
            <p:cNvPr id="134" name="Group 133"/>
            <p:cNvGrpSpPr/>
            <p:nvPr/>
          </p:nvGrpSpPr>
          <p:grpSpPr>
            <a:xfrm>
              <a:off x="64128" y="1728553"/>
              <a:ext cx="4404245" cy="2927298"/>
              <a:chOff x="64128" y="1882663"/>
              <a:chExt cx="4404245" cy="2927298"/>
            </a:xfrm>
          </p:grpSpPr>
          <p:sp>
            <p:nvSpPr>
              <p:cNvPr id="167" name="Content Placeholder 2"/>
              <p:cNvSpPr txBox="1">
                <a:spLocks/>
              </p:cNvSpPr>
              <p:nvPr/>
            </p:nvSpPr>
            <p:spPr>
              <a:xfrm>
                <a:off x="3068076" y="4087962"/>
                <a:ext cx="1371600" cy="309363"/>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rPr>
                  <a:t>Approval Delays</a:t>
                </a:r>
                <a:endPar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endParaRPr>
              </a:p>
            </p:txBody>
          </p:sp>
          <p:grpSp>
            <p:nvGrpSpPr>
              <p:cNvPr id="168" name="Group 167"/>
              <p:cNvGrpSpPr/>
              <p:nvPr/>
            </p:nvGrpSpPr>
            <p:grpSpPr>
              <a:xfrm>
                <a:off x="64128" y="1882663"/>
                <a:ext cx="4404245" cy="2927298"/>
                <a:chOff x="64128" y="1882663"/>
                <a:chExt cx="4404245" cy="2927298"/>
              </a:xfrm>
            </p:grpSpPr>
            <p:sp>
              <p:nvSpPr>
                <p:cNvPr id="169" name="Up Arrow 168"/>
                <p:cNvSpPr/>
                <p:nvPr/>
              </p:nvSpPr>
              <p:spPr>
                <a:xfrm rot="10800000">
                  <a:off x="550346" y="2200483"/>
                  <a:ext cx="364054" cy="864443"/>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sp>
              <p:nvSpPr>
                <p:cNvPr id="170" name="Up Arrow 169"/>
                <p:cNvSpPr/>
                <p:nvPr/>
              </p:nvSpPr>
              <p:spPr>
                <a:xfrm rot="13541405">
                  <a:off x="2336946" y="1647866"/>
                  <a:ext cx="364054" cy="3253560"/>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sp>
              <p:nvSpPr>
                <p:cNvPr id="171" name="Up Arrow 170"/>
                <p:cNvSpPr/>
                <p:nvPr/>
              </p:nvSpPr>
              <p:spPr>
                <a:xfrm rot="8768442">
                  <a:off x="2169233" y="1882663"/>
                  <a:ext cx="364054" cy="2767273"/>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algn="ctr" defTabSz="914400"/>
                  <a:endParaRPr lang="en-US" sz="1600" kern="0">
                    <a:solidFill>
                      <a:schemeClr val="tx1">
                        <a:lumMod val="75000"/>
                        <a:lumOff val="25000"/>
                      </a:schemeClr>
                    </a:solidFill>
                    <a:latin typeface="Calibri"/>
                  </a:endParaRPr>
                </a:p>
              </p:txBody>
            </p:sp>
            <p:sp>
              <p:nvSpPr>
                <p:cNvPr id="173" name="Up Arrow 172"/>
                <p:cNvSpPr/>
                <p:nvPr/>
              </p:nvSpPr>
              <p:spPr>
                <a:xfrm rot="8768442">
                  <a:off x="2870320" y="1985137"/>
                  <a:ext cx="364054" cy="1521682"/>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sp>
              <p:nvSpPr>
                <p:cNvPr id="177" name="Content Placeholder 2"/>
                <p:cNvSpPr txBox="1">
                  <a:spLocks/>
                </p:cNvSpPr>
                <p:nvPr/>
              </p:nvSpPr>
              <p:spPr>
                <a:xfrm>
                  <a:off x="1587107" y="4424196"/>
                  <a:ext cx="1371600" cy="309363"/>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rPr>
                    <a:t>No Audit Trail</a:t>
                  </a:r>
                  <a:endPar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endParaRPr>
                </a:p>
              </p:txBody>
            </p:sp>
            <p:sp>
              <p:nvSpPr>
                <p:cNvPr id="178" name="Content Placeholder 2"/>
                <p:cNvSpPr txBox="1">
                  <a:spLocks/>
                </p:cNvSpPr>
                <p:nvPr/>
              </p:nvSpPr>
              <p:spPr>
                <a:xfrm>
                  <a:off x="2734516" y="4428806"/>
                  <a:ext cx="1733857" cy="381155"/>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rPr>
                    <a:t>Wrong Environment</a:t>
                  </a:r>
                </a:p>
              </p:txBody>
            </p:sp>
            <p:sp>
              <p:nvSpPr>
                <p:cNvPr id="181" name="Content Placeholder 2"/>
                <p:cNvSpPr txBox="1">
                  <a:spLocks/>
                </p:cNvSpPr>
                <p:nvPr/>
              </p:nvSpPr>
              <p:spPr>
                <a:xfrm>
                  <a:off x="292848" y="4424197"/>
                  <a:ext cx="1371600" cy="309363"/>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rPr>
                    <a:t>Unsecured Data</a:t>
                  </a:r>
                  <a:endPar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endParaRPr>
                </a:p>
              </p:txBody>
            </p:sp>
            <p:sp>
              <p:nvSpPr>
                <p:cNvPr id="182" name="Content Placeholder 2"/>
                <p:cNvSpPr txBox="1">
                  <a:spLocks/>
                </p:cNvSpPr>
                <p:nvPr/>
              </p:nvSpPr>
              <p:spPr>
                <a:xfrm>
                  <a:off x="64128" y="3877925"/>
                  <a:ext cx="1371600" cy="309363"/>
                </a:xfrm>
                <a:prstGeom prst="rect">
                  <a:avLst/>
                </a:prstGeom>
              </p:spPr>
              <p:txBody>
                <a:bodyPr lIns="91340" tIns="45671" rIns="91340" bIns="45671">
                  <a:noAutofit/>
                </a:bodyPr>
                <a:lstStyle/>
                <a:p>
                  <a:pPr marL="0" marR="0" lvl="0" indent="0" algn="ctr" defTabSz="456704" eaLnBrk="1" fontAlgn="auto" latinLnBrk="0" hangingPunct="1">
                    <a:lnSpc>
                      <a:spcPct val="100000"/>
                    </a:lnSpc>
                    <a:spcBef>
                      <a:spcPts val="0"/>
                    </a:spcBef>
                    <a:spcAft>
                      <a:spcPts val="0"/>
                    </a:spcAft>
                    <a:buClrTx/>
                    <a:buSzTx/>
                    <a:buFontTx/>
                    <a:buNone/>
                    <a:tabLst/>
                    <a:defRPr/>
                  </a:pPr>
                  <a:r>
                    <a:rPr kumimoji="0" lang="en-US" sz="1100" b="0" i="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rPr>
                    <a:t>Wrong Permissions</a:t>
                  </a:r>
                  <a:endParaRPr kumimoji="0" lang="en-US" sz="1100" b="0" i="0" u="none" strike="noStrike" kern="0" cap="none" spc="-40" normalizeH="0" baseline="0" noProof="0" dirty="0">
                    <a:ln>
                      <a:noFill/>
                    </a:ln>
                    <a:solidFill>
                      <a:schemeClr val="tx1">
                        <a:lumMod val="75000"/>
                        <a:lumOff val="25000"/>
                      </a:schemeClr>
                    </a:solidFill>
                    <a:effectLst/>
                    <a:uLnTx/>
                    <a:uFillTx/>
                    <a:latin typeface="Calibri"/>
                    <a:ea typeface="ＭＳ Ｐゴシック" pitchFamily="100" charset="-128"/>
                  </a:endParaRPr>
                </a:p>
              </p:txBody>
            </p:sp>
            <p:grpSp>
              <p:nvGrpSpPr>
                <p:cNvPr id="183" name="Group 182"/>
                <p:cNvGrpSpPr/>
                <p:nvPr/>
              </p:nvGrpSpPr>
              <p:grpSpPr>
                <a:xfrm>
                  <a:off x="2988734" y="2726261"/>
                  <a:ext cx="389466" cy="364067"/>
                  <a:chOff x="4800600" y="3581400"/>
                  <a:chExt cx="389466" cy="364067"/>
                </a:xfrm>
              </p:grpSpPr>
              <p:sp>
                <p:nvSpPr>
                  <p:cNvPr id="230" name="Freeform 229"/>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rgbClr val="22343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grpSp>
                <p:nvGrpSpPr>
                  <p:cNvPr id="231" name="Group 230"/>
                  <p:cNvGrpSpPr/>
                  <p:nvPr/>
                </p:nvGrpSpPr>
                <p:grpSpPr>
                  <a:xfrm>
                    <a:off x="4807111" y="3581400"/>
                    <a:ext cx="382955" cy="355600"/>
                    <a:chOff x="4715933" y="3581400"/>
                    <a:chExt cx="474134" cy="440266"/>
                  </a:xfrm>
                </p:grpSpPr>
                <p:cxnSp>
                  <p:nvCxnSpPr>
                    <p:cNvPr id="232" name="Curved Connector 231"/>
                    <p:cNvCxnSpPr/>
                    <p:nvPr/>
                  </p:nvCxnSpPr>
                  <p:spPr>
                    <a:xfrm flipV="1">
                      <a:off x="4715933" y="3581400"/>
                      <a:ext cx="381000" cy="321733"/>
                    </a:xfrm>
                    <a:prstGeom prst="curvedConnector3">
                      <a:avLst/>
                    </a:prstGeom>
                    <a:noFill/>
                    <a:ln w="57150" cap="rnd" cmpd="sng" algn="ctr">
                      <a:solidFill>
                        <a:schemeClr val="bg1">
                          <a:lumMod val="75000"/>
                        </a:schemeClr>
                      </a:solidFill>
                      <a:prstDash val="solid"/>
                    </a:ln>
                    <a:effectLst/>
                  </p:spPr>
                </p:cxnSp>
                <p:cxnSp>
                  <p:nvCxnSpPr>
                    <p:cNvPr id="233" name="Curved Connector 232"/>
                    <p:cNvCxnSpPr/>
                    <p:nvPr/>
                  </p:nvCxnSpPr>
                  <p:spPr>
                    <a:xfrm flipV="1">
                      <a:off x="4809067" y="3699933"/>
                      <a:ext cx="381000" cy="321733"/>
                    </a:xfrm>
                    <a:prstGeom prst="curvedConnector3">
                      <a:avLst/>
                    </a:prstGeom>
                    <a:noFill/>
                    <a:ln w="57150" cap="rnd" cmpd="sng" algn="ctr">
                      <a:solidFill>
                        <a:schemeClr val="bg1">
                          <a:lumMod val="75000"/>
                        </a:schemeClr>
                      </a:solidFill>
                      <a:prstDash val="solid"/>
                    </a:ln>
                    <a:effectLst/>
                  </p:spPr>
                </p:cxnSp>
              </p:grpSp>
            </p:grpSp>
            <p:grpSp>
              <p:nvGrpSpPr>
                <p:cNvPr id="184" name="Group 183"/>
                <p:cNvGrpSpPr/>
                <p:nvPr/>
              </p:nvGrpSpPr>
              <p:grpSpPr>
                <a:xfrm>
                  <a:off x="2472266" y="3564465"/>
                  <a:ext cx="389468" cy="364064"/>
                  <a:chOff x="4800600" y="3581403"/>
                  <a:chExt cx="389468" cy="364064"/>
                </a:xfrm>
              </p:grpSpPr>
              <p:sp>
                <p:nvSpPr>
                  <p:cNvPr id="226" name="Freeform 225"/>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chemeClr val="bg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grpSp>
                <p:nvGrpSpPr>
                  <p:cNvPr id="227" name="Group 226"/>
                  <p:cNvGrpSpPr/>
                  <p:nvPr/>
                </p:nvGrpSpPr>
                <p:grpSpPr>
                  <a:xfrm>
                    <a:off x="4807106" y="3581403"/>
                    <a:ext cx="382962" cy="355601"/>
                    <a:chOff x="4715929" y="3581401"/>
                    <a:chExt cx="474143" cy="440267"/>
                  </a:xfrm>
                </p:grpSpPr>
                <p:cxnSp>
                  <p:nvCxnSpPr>
                    <p:cNvPr id="228" name="Curved Connector 227"/>
                    <p:cNvCxnSpPr/>
                    <p:nvPr/>
                  </p:nvCxnSpPr>
                  <p:spPr>
                    <a:xfrm flipV="1">
                      <a:off x="4715929" y="3581401"/>
                      <a:ext cx="381001" cy="321733"/>
                    </a:xfrm>
                    <a:prstGeom prst="curvedConnector3">
                      <a:avLst/>
                    </a:prstGeom>
                    <a:noFill/>
                    <a:ln w="57150" cap="rnd" cmpd="sng" algn="ctr">
                      <a:solidFill>
                        <a:schemeClr val="bg1">
                          <a:lumMod val="75000"/>
                        </a:schemeClr>
                      </a:solidFill>
                      <a:prstDash val="solid"/>
                    </a:ln>
                    <a:effectLst/>
                  </p:spPr>
                </p:cxnSp>
                <p:cxnSp>
                  <p:nvCxnSpPr>
                    <p:cNvPr id="229" name="Curved Connector 228"/>
                    <p:cNvCxnSpPr/>
                    <p:nvPr/>
                  </p:nvCxnSpPr>
                  <p:spPr>
                    <a:xfrm flipV="1">
                      <a:off x="4809070" y="3699935"/>
                      <a:ext cx="381002" cy="321733"/>
                    </a:xfrm>
                    <a:prstGeom prst="curvedConnector3">
                      <a:avLst/>
                    </a:prstGeom>
                    <a:noFill/>
                    <a:ln w="57150" cap="rnd" cmpd="sng" algn="ctr">
                      <a:solidFill>
                        <a:schemeClr val="bg1">
                          <a:lumMod val="75000"/>
                        </a:schemeClr>
                      </a:solidFill>
                      <a:prstDash val="solid"/>
                    </a:ln>
                    <a:effectLst/>
                  </p:spPr>
                </p:cxnSp>
              </p:grpSp>
            </p:grpSp>
            <p:grpSp>
              <p:nvGrpSpPr>
                <p:cNvPr id="203" name="Group 202"/>
                <p:cNvGrpSpPr/>
                <p:nvPr/>
              </p:nvGrpSpPr>
              <p:grpSpPr>
                <a:xfrm rot="5400000">
                  <a:off x="1811867" y="3598329"/>
                  <a:ext cx="389466" cy="364067"/>
                  <a:chOff x="4800600" y="3581400"/>
                  <a:chExt cx="389466" cy="364067"/>
                </a:xfrm>
              </p:grpSpPr>
              <p:sp>
                <p:nvSpPr>
                  <p:cNvPr id="222" name="Freeform 221"/>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chemeClr val="bg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grpSp>
                <p:nvGrpSpPr>
                  <p:cNvPr id="223" name="Group 222"/>
                  <p:cNvGrpSpPr/>
                  <p:nvPr/>
                </p:nvGrpSpPr>
                <p:grpSpPr>
                  <a:xfrm>
                    <a:off x="4807111" y="3581400"/>
                    <a:ext cx="382955" cy="355600"/>
                    <a:chOff x="4715933" y="3581400"/>
                    <a:chExt cx="474134" cy="440266"/>
                  </a:xfrm>
                </p:grpSpPr>
                <p:cxnSp>
                  <p:nvCxnSpPr>
                    <p:cNvPr id="224" name="Curved Connector 223"/>
                    <p:cNvCxnSpPr/>
                    <p:nvPr/>
                  </p:nvCxnSpPr>
                  <p:spPr>
                    <a:xfrm flipV="1">
                      <a:off x="4715933" y="3581400"/>
                      <a:ext cx="381000" cy="321733"/>
                    </a:xfrm>
                    <a:prstGeom prst="curvedConnector3">
                      <a:avLst/>
                    </a:prstGeom>
                    <a:noFill/>
                    <a:ln w="57150" cap="rnd" cmpd="sng" algn="ctr">
                      <a:solidFill>
                        <a:schemeClr val="bg1">
                          <a:lumMod val="75000"/>
                        </a:schemeClr>
                      </a:solidFill>
                      <a:prstDash val="solid"/>
                    </a:ln>
                    <a:effectLst/>
                  </p:spPr>
                </p:cxnSp>
                <p:cxnSp>
                  <p:nvCxnSpPr>
                    <p:cNvPr id="225" name="Curved Connector 224"/>
                    <p:cNvCxnSpPr/>
                    <p:nvPr/>
                  </p:nvCxnSpPr>
                  <p:spPr>
                    <a:xfrm flipV="1">
                      <a:off x="4809067" y="3699933"/>
                      <a:ext cx="381000" cy="321733"/>
                    </a:xfrm>
                    <a:prstGeom prst="curvedConnector3">
                      <a:avLst/>
                    </a:prstGeom>
                    <a:noFill/>
                    <a:ln w="57150" cap="rnd" cmpd="sng" algn="ctr">
                      <a:solidFill>
                        <a:schemeClr val="bg1">
                          <a:lumMod val="75000"/>
                        </a:schemeClr>
                      </a:solidFill>
                      <a:prstDash val="solid"/>
                    </a:ln>
                    <a:effectLst/>
                  </p:spPr>
                </p:cxnSp>
              </p:grpSp>
            </p:grpSp>
            <p:grpSp>
              <p:nvGrpSpPr>
                <p:cNvPr id="217" name="Group 216"/>
                <p:cNvGrpSpPr/>
                <p:nvPr/>
              </p:nvGrpSpPr>
              <p:grpSpPr>
                <a:xfrm rot="2701812">
                  <a:off x="516470" y="2463787"/>
                  <a:ext cx="389463" cy="364075"/>
                  <a:chOff x="4800600" y="3581392"/>
                  <a:chExt cx="389463" cy="364075"/>
                </a:xfrm>
              </p:grpSpPr>
              <p:sp>
                <p:nvSpPr>
                  <p:cNvPr id="218" name="Freeform 217"/>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chemeClr val="bg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lumMod val="75000"/>
                          <a:lumOff val="25000"/>
                        </a:schemeClr>
                      </a:solidFill>
                      <a:effectLst/>
                      <a:uLnTx/>
                      <a:uFillTx/>
                      <a:latin typeface="Calibri"/>
                      <a:ea typeface="+mn-ea"/>
                      <a:cs typeface="+mn-cs"/>
                    </a:endParaRPr>
                  </a:p>
                </p:txBody>
              </p:sp>
              <p:grpSp>
                <p:nvGrpSpPr>
                  <p:cNvPr id="219" name="Group 218"/>
                  <p:cNvGrpSpPr/>
                  <p:nvPr/>
                </p:nvGrpSpPr>
                <p:grpSpPr>
                  <a:xfrm>
                    <a:off x="4807110" y="3581392"/>
                    <a:ext cx="382953" cy="355600"/>
                    <a:chOff x="4715935" y="3581399"/>
                    <a:chExt cx="474132" cy="440267"/>
                  </a:xfrm>
                </p:grpSpPr>
                <p:cxnSp>
                  <p:nvCxnSpPr>
                    <p:cNvPr id="220" name="Curved Connector 219"/>
                    <p:cNvCxnSpPr/>
                    <p:nvPr/>
                  </p:nvCxnSpPr>
                  <p:spPr>
                    <a:xfrm flipV="1">
                      <a:off x="4715935" y="3581399"/>
                      <a:ext cx="381000" cy="321735"/>
                    </a:xfrm>
                    <a:prstGeom prst="curvedConnector3">
                      <a:avLst/>
                    </a:prstGeom>
                    <a:noFill/>
                    <a:ln w="57150" cap="rnd" cmpd="sng" algn="ctr">
                      <a:solidFill>
                        <a:schemeClr val="bg1">
                          <a:lumMod val="75000"/>
                        </a:schemeClr>
                      </a:solidFill>
                      <a:prstDash val="solid"/>
                    </a:ln>
                    <a:effectLst/>
                  </p:spPr>
                </p:cxnSp>
                <p:cxnSp>
                  <p:nvCxnSpPr>
                    <p:cNvPr id="221" name="Curved Connector 220"/>
                    <p:cNvCxnSpPr/>
                    <p:nvPr/>
                  </p:nvCxnSpPr>
                  <p:spPr>
                    <a:xfrm flipV="1">
                      <a:off x="4809067" y="3699933"/>
                      <a:ext cx="381000" cy="321733"/>
                    </a:xfrm>
                    <a:prstGeom prst="curvedConnector3">
                      <a:avLst/>
                    </a:prstGeom>
                    <a:noFill/>
                    <a:ln w="57150" cap="rnd" cmpd="sng" algn="ctr">
                      <a:solidFill>
                        <a:schemeClr val="bg1">
                          <a:lumMod val="75000"/>
                        </a:schemeClr>
                      </a:solidFill>
                      <a:prstDash val="solid"/>
                    </a:ln>
                    <a:effectLst/>
                  </p:spPr>
                </p:cxnSp>
              </p:grpSp>
            </p:grpSp>
          </p:grpSp>
        </p:grpSp>
        <p:pic>
          <p:nvPicPr>
            <p:cNvPr id="138" name="Picture 137"/>
            <p:cNvPicPr>
              <a:picLocks noChangeAspect="1"/>
            </p:cNvPicPr>
            <p:nvPr/>
          </p:nvPicPr>
          <p:blipFill>
            <a:blip r:embed="rId4" cstate="print">
              <a:grayscl/>
              <a:extLst>
                <a:ext uri="{28A0092B-C50C-407E-A947-70E740481C1C}">
                  <a14:useLocalDpi xmlns:a14="http://schemas.microsoft.com/office/drawing/2010/main"/>
                </a:ext>
              </a:extLst>
            </a:blip>
            <a:stretch>
              <a:fillRect/>
            </a:stretch>
          </p:blipFill>
          <p:spPr>
            <a:xfrm>
              <a:off x="2387082" y="1587583"/>
              <a:ext cx="529841" cy="558358"/>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546605" y="1548827"/>
              <a:ext cx="401738" cy="597114"/>
            </a:xfrm>
            <a:prstGeom prst="rect">
              <a:avLst/>
            </a:prstGeom>
          </p:spPr>
        </p:pic>
        <p:pic>
          <p:nvPicPr>
            <p:cNvPr id="140" name="Picture 139"/>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1425536" y="1555501"/>
              <a:ext cx="532886" cy="605389"/>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553007" y="1548827"/>
              <a:ext cx="401738" cy="597114"/>
            </a:xfrm>
            <a:prstGeom prst="rect">
              <a:avLst/>
            </a:prstGeom>
          </p:spPr>
        </p:pic>
        <p:pic>
          <p:nvPicPr>
            <p:cNvPr id="142" name="Picture 141"/>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700539" y="4825549"/>
              <a:ext cx="557122" cy="548559"/>
            </a:xfrm>
            <a:prstGeom prst="rect">
              <a:avLst/>
            </a:prstGeom>
          </p:spPr>
        </p:pic>
        <p:pic>
          <p:nvPicPr>
            <p:cNvPr id="143" name="Picture 142"/>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575942" y="3018629"/>
              <a:ext cx="528170" cy="703084"/>
            </a:xfrm>
            <a:prstGeom prst="rect">
              <a:avLst/>
            </a:prstGeom>
          </p:spPr>
        </p:pic>
        <p:pic>
          <p:nvPicPr>
            <p:cNvPr id="144" name="Picture 14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290078" y="4891971"/>
              <a:ext cx="687251" cy="435948"/>
            </a:xfrm>
            <a:prstGeom prst="rect">
              <a:avLst/>
            </a:prstGeom>
          </p:spPr>
        </p:pic>
        <p:grpSp>
          <p:nvGrpSpPr>
            <p:cNvPr id="145" name="Group 144"/>
            <p:cNvGrpSpPr/>
            <p:nvPr/>
          </p:nvGrpSpPr>
          <p:grpSpPr>
            <a:xfrm>
              <a:off x="3280578" y="4774050"/>
              <a:ext cx="719388" cy="731623"/>
              <a:chOff x="258227" y="828188"/>
              <a:chExt cx="601947" cy="609937"/>
            </a:xfrm>
          </p:grpSpPr>
          <p:sp>
            <p:nvSpPr>
              <p:cNvPr id="165" name="Oval 164"/>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66" name="Straight Connector 165"/>
              <p:cNvCxnSpPr>
                <a:stCxn id="165" idx="7"/>
                <a:endCxn id="165"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622082" y="4774050"/>
              <a:ext cx="719388" cy="731623"/>
              <a:chOff x="258227" y="828188"/>
              <a:chExt cx="601947" cy="609937"/>
            </a:xfrm>
          </p:grpSpPr>
          <p:sp>
            <p:nvSpPr>
              <p:cNvPr id="162" name="Oval 161"/>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63" name="Straight Connector 162"/>
              <p:cNvCxnSpPr>
                <a:stCxn id="162" idx="7"/>
                <a:endCxn id="162"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pic>
          <p:nvPicPr>
            <p:cNvPr id="147" name="Picture 14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026950" y="4868776"/>
              <a:ext cx="524471" cy="529182"/>
            </a:xfrm>
            <a:prstGeom prst="rect">
              <a:avLst/>
            </a:prstGeom>
          </p:spPr>
        </p:pic>
        <p:grpSp>
          <p:nvGrpSpPr>
            <p:cNvPr id="148" name="Group 147"/>
            <p:cNvGrpSpPr/>
            <p:nvPr/>
          </p:nvGrpSpPr>
          <p:grpSpPr>
            <a:xfrm>
              <a:off x="1937385" y="4774050"/>
              <a:ext cx="719388" cy="731623"/>
              <a:chOff x="258227" y="828188"/>
              <a:chExt cx="601947" cy="609937"/>
            </a:xfrm>
          </p:grpSpPr>
          <p:sp>
            <p:nvSpPr>
              <p:cNvPr id="156" name="Oval 155"/>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57" name="Straight Connector 156"/>
              <p:cNvCxnSpPr>
                <a:stCxn id="156" idx="7"/>
                <a:endCxn id="156"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149" name="Group 148"/>
            <p:cNvGrpSpPr/>
            <p:nvPr/>
          </p:nvGrpSpPr>
          <p:grpSpPr>
            <a:xfrm>
              <a:off x="357435" y="2990090"/>
              <a:ext cx="719388" cy="731623"/>
              <a:chOff x="258227" y="828188"/>
              <a:chExt cx="601947" cy="609937"/>
            </a:xfrm>
          </p:grpSpPr>
          <p:sp>
            <p:nvSpPr>
              <p:cNvPr id="154" name="Oval 153"/>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55" name="Straight Connector 154"/>
              <p:cNvCxnSpPr>
                <a:stCxn id="154" idx="7"/>
                <a:endCxn id="154"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pic>
          <p:nvPicPr>
            <p:cNvPr id="150" name="Picture 14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474512" y="3309851"/>
              <a:ext cx="533672" cy="546230"/>
            </a:xfrm>
            <a:prstGeom prst="rect">
              <a:avLst/>
            </a:prstGeom>
          </p:spPr>
        </p:pic>
        <p:grpSp>
          <p:nvGrpSpPr>
            <p:cNvPr id="151" name="Group 150"/>
            <p:cNvGrpSpPr/>
            <p:nvPr/>
          </p:nvGrpSpPr>
          <p:grpSpPr>
            <a:xfrm>
              <a:off x="3374231" y="3189502"/>
              <a:ext cx="719388" cy="731623"/>
              <a:chOff x="258227" y="828188"/>
              <a:chExt cx="601947" cy="609937"/>
            </a:xfrm>
          </p:grpSpPr>
          <p:sp>
            <p:nvSpPr>
              <p:cNvPr id="152" name="Oval 151"/>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smtClean="0">
                  <a:solidFill>
                    <a:srgbClr val="FFFFFF"/>
                  </a:solidFill>
                  <a:cs typeface="Arial Unicode MS" pitchFamily="34" charset="-128"/>
                </a:endParaRPr>
              </a:p>
            </p:txBody>
          </p:sp>
          <p:cxnSp>
            <p:nvCxnSpPr>
              <p:cNvPr id="153" name="Straight Connector 152"/>
              <p:cNvCxnSpPr>
                <a:stCxn id="152" idx="7"/>
                <a:endCxn id="152"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34" name="Group 233"/>
          <p:cNvGrpSpPr/>
          <p:nvPr/>
        </p:nvGrpSpPr>
        <p:grpSpPr>
          <a:xfrm>
            <a:off x="4829689" y="789583"/>
            <a:ext cx="3904543" cy="3924776"/>
            <a:chOff x="4454559" y="1278293"/>
            <a:chExt cx="4607771" cy="4631650"/>
          </a:xfrm>
        </p:grpSpPr>
        <p:grpSp>
          <p:nvGrpSpPr>
            <p:cNvPr id="235" name="Group 234"/>
            <p:cNvGrpSpPr/>
            <p:nvPr/>
          </p:nvGrpSpPr>
          <p:grpSpPr>
            <a:xfrm>
              <a:off x="4454559" y="1278293"/>
              <a:ext cx="4607771" cy="4631650"/>
              <a:chOff x="4454559" y="1278293"/>
              <a:chExt cx="4607771" cy="4631650"/>
            </a:xfrm>
          </p:grpSpPr>
          <p:sp>
            <p:nvSpPr>
              <p:cNvPr id="239" name="Isosceles Triangle 238"/>
              <p:cNvSpPr/>
              <p:nvPr/>
            </p:nvSpPr>
            <p:spPr>
              <a:xfrm>
                <a:off x="4574483" y="3325710"/>
                <a:ext cx="3827097" cy="1369327"/>
              </a:xfrm>
              <a:prstGeom prst="triangle">
                <a:avLst>
                  <a:gd name="adj" fmla="val 48360"/>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240" name="Isosceles Triangle 239"/>
              <p:cNvSpPr/>
              <p:nvPr/>
            </p:nvSpPr>
            <p:spPr>
              <a:xfrm rot="10800000">
                <a:off x="4720887" y="2364446"/>
                <a:ext cx="3827097" cy="1369327"/>
              </a:xfrm>
              <a:prstGeom prst="triangle">
                <a:avLst>
                  <a:gd name="adj" fmla="val 56838"/>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241" name="Content Placeholder 2"/>
              <p:cNvSpPr txBox="1">
                <a:spLocks/>
              </p:cNvSpPr>
              <p:nvPr/>
            </p:nvSpPr>
            <p:spPr bwMode="auto">
              <a:xfrm>
                <a:off x="4454559" y="1278293"/>
                <a:ext cx="4603762" cy="646418"/>
              </a:xfrm>
              <a:prstGeom prst="rect">
                <a:avLst/>
              </a:prstGeom>
              <a:noFill/>
              <a:ln w="12700">
                <a:noFill/>
                <a:miter lim="800000"/>
                <a:headEnd/>
                <a:tailEnd/>
              </a:ln>
              <a:effectLst/>
            </p:spPr>
            <p:txBody>
              <a:bodyPr vert="horz" wrap="square" lIns="26768" tIns="26768" rIns="26768" bIns="26768" numCol="1" anchor="t" anchorCtr="0" compatLnSpc="1">
                <a:prstTxWarp prst="textNoShape">
                  <a:avLst/>
                </a:prstTxWarp>
                <a:noAutofit/>
              </a:bodyPr>
              <a:lstStyle/>
              <a:p>
                <a:pPr marL="0" marR="0" lvl="0" indent="0" algn="ctr" defTabSz="914306" eaLnBrk="1" fontAlgn="auto" latinLnBrk="0" hangingPunct="1">
                  <a:lnSpc>
                    <a:spcPct val="90000"/>
                  </a:lnSpc>
                  <a:spcBef>
                    <a:spcPts val="0"/>
                  </a:spcBef>
                  <a:spcAft>
                    <a:spcPts val="0"/>
                  </a:spcAft>
                  <a:buClr>
                    <a:srgbClr val="3F3F3F"/>
                  </a:buClr>
                  <a:buSzPct val="100000"/>
                  <a:buFontTx/>
                  <a:buNone/>
                  <a:tabLst/>
                  <a:defRPr/>
                </a:pPr>
                <a:r>
                  <a:rPr kumimoji="0" lang="en-US" sz="1200" b="1" strike="noStrike" kern="0" cap="none" spc="0" normalizeH="0" baseline="0" noProof="0" dirty="0" smtClean="0">
                    <a:ln>
                      <a:noFill/>
                    </a:ln>
                    <a:solidFill>
                      <a:srgbClr val="FFC91C"/>
                    </a:solidFill>
                    <a:effectLst/>
                    <a:uLnTx/>
                    <a:uFillTx/>
                    <a:latin typeface="Calibri"/>
                    <a:cs typeface="Calibri"/>
                    <a:sym typeface="Calibri" charset="0"/>
                  </a:rPr>
                  <a:t>WITH</a:t>
                </a:r>
                <a:r>
                  <a:rPr kumimoji="0" lang="en-US" sz="1200" strike="noStrike" kern="0" cap="none" spc="0" normalizeH="0" baseline="0" noProof="0" dirty="0" smtClean="0">
                    <a:ln>
                      <a:noFill/>
                    </a:ln>
                    <a:solidFill>
                      <a:srgbClr val="FFC91C"/>
                    </a:solidFill>
                    <a:effectLst/>
                    <a:uLnTx/>
                    <a:uFillTx/>
                    <a:latin typeface="Calibri"/>
                    <a:cs typeface="Calibri"/>
                    <a:sym typeface="Calibri" charset="0"/>
                  </a:rPr>
                  <a:t> POLICY-DRIVEN GOVERNANCE AND ORCHESTRATION</a:t>
                </a:r>
                <a:endParaRPr kumimoji="0" lang="en-US" sz="1200" strike="noStrike" kern="0" cap="none" spc="0" normalizeH="0" baseline="0" noProof="0" dirty="0">
                  <a:ln>
                    <a:noFill/>
                  </a:ln>
                  <a:solidFill>
                    <a:srgbClr val="FFC91C"/>
                  </a:solidFill>
                  <a:effectLst/>
                  <a:uLnTx/>
                  <a:uFillTx/>
                  <a:latin typeface="Calibri"/>
                  <a:cs typeface="Calibri"/>
                  <a:sym typeface="Calibri" charset="0"/>
                </a:endParaRPr>
              </a:p>
            </p:txBody>
          </p:sp>
          <p:grpSp>
            <p:nvGrpSpPr>
              <p:cNvPr id="242" name="Group 241"/>
              <p:cNvGrpSpPr/>
              <p:nvPr/>
            </p:nvGrpSpPr>
            <p:grpSpPr>
              <a:xfrm>
                <a:off x="5058171" y="2611920"/>
                <a:ext cx="4004159" cy="3298023"/>
                <a:chOff x="5058171" y="2766030"/>
                <a:chExt cx="4004159" cy="3298023"/>
              </a:xfrm>
            </p:grpSpPr>
            <p:sp>
              <p:nvSpPr>
                <p:cNvPr id="263" name="Content Placeholder 2"/>
                <p:cNvSpPr txBox="1">
                  <a:spLocks/>
                </p:cNvSpPr>
                <p:nvPr/>
              </p:nvSpPr>
              <p:spPr>
                <a:xfrm>
                  <a:off x="5058171" y="5698827"/>
                  <a:ext cx="3129250" cy="365226"/>
                </a:xfrm>
                <a:prstGeom prst="rect">
                  <a:avLst/>
                </a:prstGeom>
              </p:spPr>
              <p:txBody>
                <a:bodyPr lIns="91383" tIns="45692" rIns="91383" bIns="45692">
                  <a:noAutofit/>
                </a:bodyPr>
                <a:lstStyle/>
                <a:p>
                  <a:pPr marL="0" marR="0" lvl="1" indent="0" defTabSz="456917" eaLnBrk="1" fontAlgn="auto" latinLnBrk="0" hangingPunct="1">
                    <a:lnSpc>
                      <a:spcPts val="1580"/>
                    </a:lnSpc>
                    <a:spcBef>
                      <a:spcPts val="0"/>
                    </a:spcBef>
                    <a:spcAft>
                      <a:spcPts val="0"/>
                    </a:spcAft>
                    <a:buClrTx/>
                    <a:buSzTx/>
                    <a:buFontTx/>
                    <a:buNone/>
                    <a:tabLst/>
                    <a:defRPr/>
                  </a:pPr>
                  <a:r>
                    <a:rPr kumimoji="0" lang="en-US" sz="120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cs typeface="Calibri"/>
                    </a:rPr>
                    <a:t>Policies optimize placement of workloads</a:t>
                  </a:r>
                </a:p>
              </p:txBody>
            </p:sp>
            <p:sp>
              <p:nvSpPr>
                <p:cNvPr id="264" name="Content Placeholder 2"/>
                <p:cNvSpPr txBox="1">
                  <a:spLocks/>
                </p:cNvSpPr>
                <p:nvPr/>
              </p:nvSpPr>
              <p:spPr>
                <a:xfrm>
                  <a:off x="7957852" y="4019147"/>
                  <a:ext cx="1104478" cy="746225"/>
                </a:xfrm>
                <a:prstGeom prst="rect">
                  <a:avLst/>
                </a:prstGeom>
              </p:spPr>
              <p:txBody>
                <a:bodyPr lIns="91383" tIns="45692" rIns="91383" bIns="45692">
                  <a:noAutofit/>
                </a:bodyPr>
                <a:lstStyle/>
                <a:p>
                  <a:pPr marL="0" marR="0" lvl="1" indent="0" defTabSz="456917" eaLnBrk="1" fontAlgn="auto" latinLnBrk="0" hangingPunct="1">
                    <a:lnSpc>
                      <a:spcPct val="90000"/>
                    </a:lnSpc>
                    <a:spcBef>
                      <a:spcPts val="0"/>
                    </a:spcBef>
                    <a:spcAft>
                      <a:spcPts val="0"/>
                    </a:spcAft>
                    <a:buClrTx/>
                    <a:buSzTx/>
                    <a:buFontTx/>
                    <a:buNone/>
                    <a:tabLst/>
                    <a:defRPr/>
                  </a:pPr>
                  <a:r>
                    <a:rPr kumimoji="0" lang="en-US" sz="1100" u="none" strike="noStrike" kern="0" cap="none" spc="-40" normalizeH="0" baseline="0" noProof="0" dirty="0" smtClean="0">
                      <a:ln>
                        <a:noFill/>
                      </a:ln>
                      <a:solidFill>
                        <a:schemeClr val="tx1">
                          <a:lumMod val="75000"/>
                          <a:lumOff val="25000"/>
                        </a:schemeClr>
                      </a:solidFill>
                      <a:effectLst/>
                      <a:uLnTx/>
                      <a:uFillTx/>
                      <a:latin typeface="Calibri"/>
                      <a:ea typeface="ＭＳ Ｐゴシック" pitchFamily="100" charset="-128"/>
                      <a:cs typeface="Calibri"/>
                    </a:rPr>
                    <a:t>Policies control access to self-service resources</a:t>
                  </a:r>
                </a:p>
              </p:txBody>
            </p:sp>
            <p:pic>
              <p:nvPicPr>
                <p:cNvPr id="265" name="Picture 8" descr="http://kmassada.files.wordpress.com/2009/03/eclipse.png"/>
                <p:cNvPicPr>
                  <a:picLocks noChangeAspect="1" noChangeArrowheads="1"/>
                </p:cNvPicPr>
                <p:nvPr/>
              </p:nvPicPr>
              <p:blipFill>
                <a:blip r:embed="rId11" cstate="print"/>
                <a:srcRect/>
                <a:stretch>
                  <a:fillRect/>
                </a:stretch>
              </p:blipFill>
              <p:spPr bwMode="auto">
                <a:xfrm>
                  <a:off x="8413257" y="3472158"/>
                  <a:ext cx="453656" cy="453656"/>
                </a:xfrm>
                <a:prstGeom prst="rect">
                  <a:avLst/>
                </a:prstGeom>
                <a:noFill/>
              </p:spPr>
            </p:pic>
            <p:pic>
              <p:nvPicPr>
                <p:cNvPr id="266" name="Picture 265" descr="LampLogo.png"/>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8044791" y="2766030"/>
                  <a:ext cx="711686" cy="351367"/>
                </a:xfrm>
                <a:prstGeom prst="rect">
                  <a:avLst/>
                </a:prstGeom>
                <a:noFill/>
                <a:ln>
                  <a:noFill/>
                </a:ln>
              </p:spPr>
            </p:pic>
            <p:pic>
              <p:nvPicPr>
                <p:cNvPr id="267" name="Picture 14" descr="http://www.satnam.com/images/websphere_logo.gif"/>
                <p:cNvPicPr>
                  <a:picLocks noChangeAspect="1" noChangeArrowheads="1"/>
                </p:cNvPicPr>
                <p:nvPr/>
              </p:nvPicPr>
              <p:blipFill rotWithShape="1">
                <a:blip r:embed="rId14" cstate="print"/>
                <a:srcRect l="2265" t="5045" r="9730" b="43059"/>
                <a:stretch/>
              </p:blipFill>
              <p:spPr bwMode="auto">
                <a:xfrm>
                  <a:off x="7971360" y="3182361"/>
                  <a:ext cx="880533" cy="254000"/>
                </a:xfrm>
                <a:prstGeom prst="rect">
                  <a:avLst/>
                </a:prstGeom>
                <a:noFill/>
                <a:ln>
                  <a:noFill/>
                </a:ln>
              </p:spPr>
            </p:pic>
          </p:grpSp>
          <p:pic>
            <p:nvPicPr>
              <p:cNvPr id="243" name="Picture 24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723878" y="4630460"/>
                <a:ext cx="1174668" cy="745134"/>
              </a:xfrm>
              <a:prstGeom prst="rect">
                <a:avLst/>
              </a:prstGeom>
            </p:spPr>
          </p:pic>
          <p:pic>
            <p:nvPicPr>
              <p:cNvPr id="244" name="Picture 243"/>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4979245" y="4771835"/>
                <a:ext cx="557122" cy="548559"/>
              </a:xfrm>
              <a:prstGeom prst="rect">
                <a:avLst/>
              </a:prstGeom>
            </p:spPr>
          </p:pic>
          <p:pic>
            <p:nvPicPr>
              <p:cNvPr id="245" name="Picture 24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925983" y="4582785"/>
                <a:ext cx="1174668" cy="745134"/>
              </a:xfrm>
              <a:prstGeom prst="rect">
                <a:avLst/>
              </a:prstGeom>
            </p:spPr>
          </p:pic>
          <p:pic>
            <p:nvPicPr>
              <p:cNvPr id="246" name="Picture 24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260376" y="4691594"/>
                <a:ext cx="524471" cy="529182"/>
              </a:xfrm>
              <a:prstGeom prst="rect">
                <a:avLst/>
              </a:prstGeom>
            </p:spPr>
          </p:pic>
          <p:pic>
            <p:nvPicPr>
              <p:cNvPr id="247" name="Picture 24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162225" y="4568146"/>
                <a:ext cx="1174668" cy="745134"/>
              </a:xfrm>
              <a:prstGeom prst="rect">
                <a:avLst/>
              </a:prstGeom>
            </p:spPr>
          </p:pic>
          <p:pic>
            <p:nvPicPr>
              <p:cNvPr id="248" name="Picture 247"/>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5932762" y="5085592"/>
                <a:ext cx="498342" cy="420476"/>
              </a:xfrm>
              <a:prstGeom prst="rect">
                <a:avLst/>
              </a:prstGeom>
            </p:spPr>
          </p:pic>
          <p:pic>
            <p:nvPicPr>
              <p:cNvPr id="249" name="Picture 248"/>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7123786" y="5029301"/>
                <a:ext cx="498342" cy="420476"/>
              </a:xfrm>
              <a:prstGeom prst="rect">
                <a:avLst/>
              </a:prstGeom>
            </p:spPr>
          </p:pic>
          <p:pic>
            <p:nvPicPr>
              <p:cNvPr id="250" name="Picture 249" descr="Constraints.png"/>
              <p:cNvPicPr>
                <a:picLocks noChangeAspect="1"/>
              </p:cNvPicPr>
              <p:nvPr/>
            </p:nvPicPr>
            <p:blipFill>
              <a:blip r:embed="rId16">
                <a:grayscl/>
                <a:extLst>
                  <a:ext uri="{28A0092B-C50C-407E-A947-70E740481C1C}">
                    <a14:useLocalDpi xmlns:a14="http://schemas.microsoft.com/office/drawing/2010/main" val="0"/>
                  </a:ext>
                </a:extLst>
              </a:blip>
              <a:stretch>
                <a:fillRect/>
              </a:stretch>
            </p:blipFill>
            <p:spPr>
              <a:xfrm>
                <a:off x="7495978" y="4695867"/>
                <a:ext cx="443133" cy="481811"/>
              </a:xfrm>
              <a:prstGeom prst="rect">
                <a:avLst/>
              </a:prstGeom>
            </p:spPr>
          </p:pic>
          <p:pic>
            <p:nvPicPr>
              <p:cNvPr id="251" name="Picture 2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909474" y="1718709"/>
                <a:ext cx="401738" cy="597114"/>
              </a:xfrm>
              <a:prstGeom prst="rect">
                <a:avLst/>
              </a:prstGeom>
            </p:spPr>
          </p:pic>
          <p:pic>
            <p:nvPicPr>
              <p:cNvPr id="252" name="Picture 251"/>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5774748" y="1721371"/>
                <a:ext cx="532886" cy="605389"/>
              </a:xfrm>
              <a:prstGeom prst="rect">
                <a:avLst/>
              </a:prstGeom>
            </p:spPr>
          </p:pic>
          <p:pic>
            <p:nvPicPr>
              <p:cNvPr id="253" name="Picture 252"/>
              <p:cNvPicPr>
                <a:picLocks noChangeAspect="1"/>
              </p:cNvPicPr>
              <p:nvPr/>
            </p:nvPicPr>
            <p:blipFill>
              <a:blip r:embed="rId4" cstate="print">
                <a:grayscl/>
                <a:extLst>
                  <a:ext uri="{28A0092B-C50C-407E-A947-70E740481C1C}">
                    <a14:useLocalDpi xmlns:a14="http://schemas.microsoft.com/office/drawing/2010/main"/>
                  </a:ext>
                </a:extLst>
              </a:blip>
              <a:stretch>
                <a:fillRect/>
              </a:stretch>
            </p:blipFill>
            <p:spPr>
              <a:xfrm>
                <a:off x="6832399" y="1716183"/>
                <a:ext cx="529841" cy="558358"/>
              </a:xfrm>
              <a:prstGeom prst="rect">
                <a:avLst/>
              </a:prstGeom>
            </p:spPr>
          </p:pic>
          <p:pic>
            <p:nvPicPr>
              <p:cNvPr id="254" name="Picture 25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873753" y="1697415"/>
                <a:ext cx="401738" cy="597114"/>
              </a:xfrm>
              <a:prstGeom prst="rect">
                <a:avLst/>
              </a:prstGeom>
            </p:spPr>
          </p:pic>
          <p:pic>
            <p:nvPicPr>
              <p:cNvPr id="255" name="Picture 254"/>
              <p:cNvPicPr>
                <a:picLocks noChangeAspect="1"/>
              </p:cNvPicPr>
              <p:nvPr/>
            </p:nvPicPr>
            <p:blipFill>
              <a:blip r:embed="rId17" cstate="print">
                <a:grayscl/>
                <a:extLst>
                  <a:ext uri="{28A0092B-C50C-407E-A947-70E740481C1C}">
                    <a14:useLocalDpi xmlns:a14="http://schemas.microsoft.com/office/drawing/2010/main"/>
                  </a:ext>
                </a:extLst>
              </a:blip>
              <a:stretch>
                <a:fillRect/>
              </a:stretch>
            </p:blipFill>
            <p:spPr>
              <a:xfrm>
                <a:off x="7936732" y="3335439"/>
                <a:ext cx="453172" cy="444498"/>
              </a:xfrm>
              <a:prstGeom prst="rect">
                <a:avLst/>
              </a:prstGeom>
            </p:spPr>
          </p:pic>
          <p:grpSp>
            <p:nvGrpSpPr>
              <p:cNvPr id="256" name="Group 255"/>
              <p:cNvGrpSpPr/>
              <p:nvPr/>
            </p:nvGrpSpPr>
            <p:grpSpPr>
              <a:xfrm>
                <a:off x="5237679" y="3256266"/>
                <a:ext cx="2406178" cy="551459"/>
                <a:chOff x="3006415" y="2572890"/>
                <a:chExt cx="2406178" cy="551459"/>
              </a:xfrm>
            </p:grpSpPr>
            <p:sp>
              <p:nvSpPr>
                <p:cNvPr id="260" name="Rectangle 259"/>
                <p:cNvSpPr/>
                <p:nvPr/>
              </p:nvSpPr>
              <p:spPr>
                <a:xfrm>
                  <a:off x="3006415" y="2579536"/>
                  <a:ext cx="2406178" cy="544813"/>
                </a:xfrm>
                <a:prstGeom prst="rect">
                  <a:avLst/>
                </a:prstGeom>
                <a:solidFill>
                  <a:schemeClr val="tx2"/>
                </a:solidFill>
              </p:spPr>
              <p:txBody>
                <a:bodyPr wrap="square">
                  <a:spAutoFit/>
                </a:bodyPr>
                <a:lstStyle/>
                <a:p>
                  <a:pPr algn="ctr"/>
                  <a:r>
                    <a:rPr lang="en-US" sz="1200" dirty="0" smtClean="0">
                      <a:solidFill>
                        <a:schemeClr val="accent1"/>
                      </a:solidFill>
                    </a:rPr>
                    <a:t>GOVERNANCE AND LIFECYCLE MANAGEMENT</a:t>
                  </a:r>
                  <a:endParaRPr lang="en-US" sz="1200" dirty="0">
                    <a:solidFill>
                      <a:schemeClr val="accent1"/>
                    </a:solidFill>
                  </a:endParaRPr>
                </a:p>
              </p:txBody>
            </p:sp>
            <p:sp>
              <p:nvSpPr>
                <p:cNvPr id="268" name="Rectangular Callout 267"/>
                <p:cNvSpPr/>
                <p:nvPr/>
              </p:nvSpPr>
              <p:spPr>
                <a:xfrm rot="16200000" flipV="1">
                  <a:off x="4205249" y="1510796"/>
                  <a:ext cx="0" cy="2124187"/>
                </a:xfrm>
                <a:custGeom>
                  <a:avLst/>
                  <a:gdLst>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0 h 1740210"/>
                    <a:gd name="connsiteX5" fmla="*/ 45719 w 45719"/>
                    <a:gd name="connsiteY5" fmla="*/ 290035 h 1740210"/>
                    <a:gd name="connsiteX6" fmla="*/ 45719 w 45719"/>
                    <a:gd name="connsiteY6" fmla="*/ 290035 h 1740210"/>
                    <a:gd name="connsiteX7" fmla="*/ 45719 w 45719"/>
                    <a:gd name="connsiteY7" fmla="*/ 725088 h 1740210"/>
                    <a:gd name="connsiteX8" fmla="*/ 45719 w 45719"/>
                    <a:gd name="connsiteY8" fmla="*/ 1740210 h 1740210"/>
                    <a:gd name="connsiteX9" fmla="*/ 38099 w 45719"/>
                    <a:gd name="connsiteY9" fmla="*/ 1740210 h 1740210"/>
                    <a:gd name="connsiteX10" fmla="*/ 26669 w 45719"/>
                    <a:gd name="connsiteY10" fmla="*/ 1740210 h 1740210"/>
                    <a:gd name="connsiteX11" fmla="*/ 26669 w 45719"/>
                    <a:gd name="connsiteY11" fmla="*/ 1740210 h 1740210"/>
                    <a:gd name="connsiteX12" fmla="*/ 0 w 45719"/>
                    <a:gd name="connsiteY12" fmla="*/ 1740210 h 1740210"/>
                    <a:gd name="connsiteX13" fmla="*/ 0 w 45719"/>
                    <a:gd name="connsiteY13" fmla="*/ 725088 h 1740210"/>
                    <a:gd name="connsiteX14" fmla="*/ 0 w 45719"/>
                    <a:gd name="connsiteY14" fmla="*/ 290035 h 1740210"/>
                    <a:gd name="connsiteX15" fmla="*/ 0 w 45719"/>
                    <a:gd name="connsiteY15" fmla="*/ 290035 h 1740210"/>
                    <a:gd name="connsiteX16" fmla="*/ 0 w 45719"/>
                    <a:gd name="connsiteY16"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290035 h 1740210"/>
                    <a:gd name="connsiteX6" fmla="*/ 45719 w 45719"/>
                    <a:gd name="connsiteY6" fmla="*/ 725088 h 1740210"/>
                    <a:gd name="connsiteX7" fmla="*/ 45719 w 45719"/>
                    <a:gd name="connsiteY7" fmla="*/ 1740210 h 1740210"/>
                    <a:gd name="connsiteX8" fmla="*/ 38099 w 45719"/>
                    <a:gd name="connsiteY8" fmla="*/ 1740210 h 1740210"/>
                    <a:gd name="connsiteX9" fmla="*/ 26669 w 45719"/>
                    <a:gd name="connsiteY9" fmla="*/ 1740210 h 1740210"/>
                    <a:gd name="connsiteX10" fmla="*/ 26669 w 45719"/>
                    <a:gd name="connsiteY10" fmla="*/ 1740210 h 1740210"/>
                    <a:gd name="connsiteX11" fmla="*/ 0 w 45719"/>
                    <a:gd name="connsiteY11" fmla="*/ 1740210 h 1740210"/>
                    <a:gd name="connsiteX12" fmla="*/ 0 w 45719"/>
                    <a:gd name="connsiteY12" fmla="*/ 725088 h 1740210"/>
                    <a:gd name="connsiteX13" fmla="*/ 0 w 45719"/>
                    <a:gd name="connsiteY13" fmla="*/ 290035 h 1740210"/>
                    <a:gd name="connsiteX14" fmla="*/ 0 w 45719"/>
                    <a:gd name="connsiteY14" fmla="*/ 290035 h 1740210"/>
                    <a:gd name="connsiteX15" fmla="*/ 0 w 45719"/>
                    <a:gd name="connsiteY15"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725088 h 1740210"/>
                    <a:gd name="connsiteX6" fmla="*/ 45719 w 45719"/>
                    <a:gd name="connsiteY6" fmla="*/ 1740210 h 1740210"/>
                    <a:gd name="connsiteX7" fmla="*/ 38099 w 45719"/>
                    <a:gd name="connsiteY7" fmla="*/ 1740210 h 1740210"/>
                    <a:gd name="connsiteX8" fmla="*/ 26669 w 45719"/>
                    <a:gd name="connsiteY8" fmla="*/ 1740210 h 1740210"/>
                    <a:gd name="connsiteX9" fmla="*/ 26669 w 45719"/>
                    <a:gd name="connsiteY9" fmla="*/ 1740210 h 1740210"/>
                    <a:gd name="connsiteX10" fmla="*/ 0 w 45719"/>
                    <a:gd name="connsiteY10" fmla="*/ 1740210 h 1740210"/>
                    <a:gd name="connsiteX11" fmla="*/ 0 w 45719"/>
                    <a:gd name="connsiteY11" fmla="*/ 725088 h 1740210"/>
                    <a:gd name="connsiteX12" fmla="*/ 0 w 45719"/>
                    <a:gd name="connsiteY12" fmla="*/ 290035 h 1740210"/>
                    <a:gd name="connsiteX13" fmla="*/ 0 w 45719"/>
                    <a:gd name="connsiteY13" fmla="*/ 290035 h 1740210"/>
                    <a:gd name="connsiteX14" fmla="*/ 0 w 45719"/>
                    <a:gd name="connsiteY14"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725088 h 1740210"/>
                    <a:gd name="connsiteX5" fmla="*/ 45719 w 45719"/>
                    <a:gd name="connsiteY5" fmla="*/ 1740210 h 1740210"/>
                    <a:gd name="connsiteX6" fmla="*/ 38099 w 45719"/>
                    <a:gd name="connsiteY6" fmla="*/ 1740210 h 1740210"/>
                    <a:gd name="connsiteX7" fmla="*/ 26669 w 45719"/>
                    <a:gd name="connsiteY7" fmla="*/ 1740210 h 1740210"/>
                    <a:gd name="connsiteX8" fmla="*/ 26669 w 45719"/>
                    <a:gd name="connsiteY8" fmla="*/ 1740210 h 1740210"/>
                    <a:gd name="connsiteX9" fmla="*/ 0 w 45719"/>
                    <a:gd name="connsiteY9" fmla="*/ 1740210 h 1740210"/>
                    <a:gd name="connsiteX10" fmla="*/ 0 w 45719"/>
                    <a:gd name="connsiteY10" fmla="*/ 725088 h 1740210"/>
                    <a:gd name="connsiteX11" fmla="*/ 0 w 45719"/>
                    <a:gd name="connsiteY11" fmla="*/ 290035 h 1740210"/>
                    <a:gd name="connsiteX12" fmla="*/ 0 w 45719"/>
                    <a:gd name="connsiteY12" fmla="*/ 290035 h 1740210"/>
                    <a:gd name="connsiteX13" fmla="*/ 0 w 45719"/>
                    <a:gd name="connsiteY13" fmla="*/ 0 h 1740210"/>
                    <a:gd name="connsiteX0" fmla="*/ 0 w 45719"/>
                    <a:gd name="connsiteY0" fmla="*/ 0 h 1740210"/>
                    <a:gd name="connsiteX1" fmla="*/ 26669 w 45719"/>
                    <a:gd name="connsiteY1" fmla="*/ 0 h 1740210"/>
                    <a:gd name="connsiteX2" fmla="*/ 23362 w 45719"/>
                    <a:gd name="connsiteY2" fmla="*/ 0 h 1740210"/>
                    <a:gd name="connsiteX3" fmla="*/ 45719 w 45719"/>
                    <a:gd name="connsiteY3" fmla="*/ 725088 h 1740210"/>
                    <a:gd name="connsiteX4" fmla="*/ 45719 w 45719"/>
                    <a:gd name="connsiteY4" fmla="*/ 1740210 h 1740210"/>
                    <a:gd name="connsiteX5" fmla="*/ 38099 w 45719"/>
                    <a:gd name="connsiteY5" fmla="*/ 1740210 h 1740210"/>
                    <a:gd name="connsiteX6" fmla="*/ 26669 w 45719"/>
                    <a:gd name="connsiteY6" fmla="*/ 1740210 h 1740210"/>
                    <a:gd name="connsiteX7" fmla="*/ 26669 w 45719"/>
                    <a:gd name="connsiteY7" fmla="*/ 1740210 h 1740210"/>
                    <a:gd name="connsiteX8" fmla="*/ 0 w 45719"/>
                    <a:gd name="connsiteY8" fmla="*/ 1740210 h 1740210"/>
                    <a:gd name="connsiteX9" fmla="*/ 0 w 45719"/>
                    <a:gd name="connsiteY9" fmla="*/ 725088 h 1740210"/>
                    <a:gd name="connsiteX10" fmla="*/ 0 w 45719"/>
                    <a:gd name="connsiteY10" fmla="*/ 290035 h 1740210"/>
                    <a:gd name="connsiteX11" fmla="*/ 0 w 45719"/>
                    <a:gd name="connsiteY11" fmla="*/ 290035 h 1740210"/>
                    <a:gd name="connsiteX12" fmla="*/ 0 w 45719"/>
                    <a:gd name="connsiteY12" fmla="*/ 0 h 1740210"/>
                    <a:gd name="connsiteX0" fmla="*/ 0 w 45719"/>
                    <a:gd name="connsiteY0" fmla="*/ 0 h 1740210"/>
                    <a:gd name="connsiteX1" fmla="*/ 26669 w 45719"/>
                    <a:gd name="connsiteY1" fmla="*/ 0 h 1740210"/>
                    <a:gd name="connsiteX2" fmla="*/ 45719 w 45719"/>
                    <a:gd name="connsiteY2" fmla="*/ 725088 h 1740210"/>
                    <a:gd name="connsiteX3" fmla="*/ 45719 w 45719"/>
                    <a:gd name="connsiteY3" fmla="*/ 1740210 h 1740210"/>
                    <a:gd name="connsiteX4" fmla="*/ 38099 w 45719"/>
                    <a:gd name="connsiteY4" fmla="*/ 1740210 h 1740210"/>
                    <a:gd name="connsiteX5" fmla="*/ 26669 w 45719"/>
                    <a:gd name="connsiteY5" fmla="*/ 1740210 h 1740210"/>
                    <a:gd name="connsiteX6" fmla="*/ 26669 w 45719"/>
                    <a:gd name="connsiteY6" fmla="*/ 1740210 h 1740210"/>
                    <a:gd name="connsiteX7" fmla="*/ 0 w 45719"/>
                    <a:gd name="connsiteY7" fmla="*/ 1740210 h 1740210"/>
                    <a:gd name="connsiteX8" fmla="*/ 0 w 45719"/>
                    <a:gd name="connsiteY8" fmla="*/ 725088 h 1740210"/>
                    <a:gd name="connsiteX9" fmla="*/ 0 w 45719"/>
                    <a:gd name="connsiteY9" fmla="*/ 290035 h 1740210"/>
                    <a:gd name="connsiteX10" fmla="*/ 0 w 45719"/>
                    <a:gd name="connsiteY10" fmla="*/ 290035 h 1740210"/>
                    <a:gd name="connsiteX11" fmla="*/ 0 w 45719"/>
                    <a:gd name="connsiteY11" fmla="*/ 0 h 1740210"/>
                    <a:gd name="connsiteX0" fmla="*/ 0 w 45719"/>
                    <a:gd name="connsiteY0" fmla="*/ 0 h 1740210"/>
                    <a:gd name="connsiteX1" fmla="*/ 45719 w 45719"/>
                    <a:gd name="connsiteY1" fmla="*/ 725088 h 1740210"/>
                    <a:gd name="connsiteX2" fmla="*/ 45719 w 45719"/>
                    <a:gd name="connsiteY2" fmla="*/ 1740210 h 1740210"/>
                    <a:gd name="connsiteX3" fmla="*/ 38099 w 45719"/>
                    <a:gd name="connsiteY3" fmla="*/ 1740210 h 1740210"/>
                    <a:gd name="connsiteX4" fmla="*/ 26669 w 45719"/>
                    <a:gd name="connsiteY4" fmla="*/ 1740210 h 1740210"/>
                    <a:gd name="connsiteX5" fmla="*/ 26669 w 45719"/>
                    <a:gd name="connsiteY5" fmla="*/ 1740210 h 1740210"/>
                    <a:gd name="connsiteX6" fmla="*/ 0 w 45719"/>
                    <a:gd name="connsiteY6" fmla="*/ 1740210 h 1740210"/>
                    <a:gd name="connsiteX7" fmla="*/ 0 w 45719"/>
                    <a:gd name="connsiteY7" fmla="*/ 725088 h 1740210"/>
                    <a:gd name="connsiteX8" fmla="*/ 0 w 45719"/>
                    <a:gd name="connsiteY8" fmla="*/ 290035 h 1740210"/>
                    <a:gd name="connsiteX9" fmla="*/ 0 w 45719"/>
                    <a:gd name="connsiteY9" fmla="*/ 290035 h 1740210"/>
                    <a:gd name="connsiteX10" fmla="*/ 0 w 45719"/>
                    <a:gd name="connsiteY10" fmla="*/ 0 h 1740210"/>
                    <a:gd name="connsiteX0" fmla="*/ 45719 w 137159"/>
                    <a:gd name="connsiteY0" fmla="*/ 725088 h 1740210"/>
                    <a:gd name="connsiteX1" fmla="*/ 45719 w 137159"/>
                    <a:gd name="connsiteY1" fmla="*/ 1740210 h 1740210"/>
                    <a:gd name="connsiteX2" fmla="*/ 38099 w 137159"/>
                    <a:gd name="connsiteY2" fmla="*/ 1740210 h 1740210"/>
                    <a:gd name="connsiteX3" fmla="*/ 26669 w 137159"/>
                    <a:gd name="connsiteY3" fmla="*/ 1740210 h 1740210"/>
                    <a:gd name="connsiteX4" fmla="*/ 26669 w 137159"/>
                    <a:gd name="connsiteY4" fmla="*/ 1740210 h 1740210"/>
                    <a:gd name="connsiteX5" fmla="*/ 0 w 137159"/>
                    <a:gd name="connsiteY5" fmla="*/ 1740210 h 1740210"/>
                    <a:gd name="connsiteX6" fmla="*/ 0 w 137159"/>
                    <a:gd name="connsiteY6" fmla="*/ 725088 h 1740210"/>
                    <a:gd name="connsiteX7" fmla="*/ 0 w 137159"/>
                    <a:gd name="connsiteY7" fmla="*/ 290035 h 1740210"/>
                    <a:gd name="connsiteX8" fmla="*/ 0 w 137159"/>
                    <a:gd name="connsiteY8" fmla="*/ 290035 h 1740210"/>
                    <a:gd name="connsiteX9" fmla="*/ 0 w 137159"/>
                    <a:gd name="connsiteY9" fmla="*/ 0 h 1740210"/>
                    <a:gd name="connsiteX10" fmla="*/ 137159 w 137159"/>
                    <a:gd name="connsiteY10" fmla="*/ 816528 h 1740210"/>
                    <a:gd name="connsiteX0" fmla="*/ 45719 w 45719"/>
                    <a:gd name="connsiteY0" fmla="*/ 725088 h 1740210"/>
                    <a:gd name="connsiteX1" fmla="*/ 45719 w 45719"/>
                    <a:gd name="connsiteY1" fmla="*/ 1740210 h 1740210"/>
                    <a:gd name="connsiteX2" fmla="*/ 38099 w 45719"/>
                    <a:gd name="connsiteY2" fmla="*/ 1740210 h 1740210"/>
                    <a:gd name="connsiteX3" fmla="*/ 26669 w 45719"/>
                    <a:gd name="connsiteY3" fmla="*/ 1740210 h 1740210"/>
                    <a:gd name="connsiteX4" fmla="*/ 26669 w 45719"/>
                    <a:gd name="connsiteY4" fmla="*/ 1740210 h 1740210"/>
                    <a:gd name="connsiteX5" fmla="*/ 0 w 45719"/>
                    <a:gd name="connsiteY5" fmla="*/ 1740210 h 1740210"/>
                    <a:gd name="connsiteX6" fmla="*/ 0 w 45719"/>
                    <a:gd name="connsiteY6" fmla="*/ 725088 h 1740210"/>
                    <a:gd name="connsiteX7" fmla="*/ 0 w 45719"/>
                    <a:gd name="connsiteY7" fmla="*/ 290035 h 1740210"/>
                    <a:gd name="connsiteX8" fmla="*/ 0 w 45719"/>
                    <a:gd name="connsiteY8" fmla="*/ 290035 h 1740210"/>
                    <a:gd name="connsiteX9" fmla="*/ 0 w 45719"/>
                    <a:gd name="connsiteY9" fmla="*/ 0 h 1740210"/>
                    <a:gd name="connsiteX0" fmla="*/ 45719 w 45719"/>
                    <a:gd name="connsiteY0" fmla="*/ 1740210 h 1740210"/>
                    <a:gd name="connsiteX1" fmla="*/ 38099 w 45719"/>
                    <a:gd name="connsiteY1" fmla="*/ 1740210 h 1740210"/>
                    <a:gd name="connsiteX2" fmla="*/ 26669 w 45719"/>
                    <a:gd name="connsiteY2" fmla="*/ 1740210 h 1740210"/>
                    <a:gd name="connsiteX3" fmla="*/ 26669 w 45719"/>
                    <a:gd name="connsiteY3" fmla="*/ 1740210 h 1740210"/>
                    <a:gd name="connsiteX4" fmla="*/ 0 w 45719"/>
                    <a:gd name="connsiteY4" fmla="*/ 1740210 h 1740210"/>
                    <a:gd name="connsiteX5" fmla="*/ 0 w 45719"/>
                    <a:gd name="connsiteY5" fmla="*/ 725088 h 1740210"/>
                    <a:gd name="connsiteX6" fmla="*/ 0 w 45719"/>
                    <a:gd name="connsiteY6" fmla="*/ 290035 h 1740210"/>
                    <a:gd name="connsiteX7" fmla="*/ 0 w 45719"/>
                    <a:gd name="connsiteY7" fmla="*/ 290035 h 1740210"/>
                    <a:gd name="connsiteX8" fmla="*/ 0 w 45719"/>
                    <a:gd name="connsiteY8" fmla="*/ 0 h 1740210"/>
                    <a:gd name="connsiteX0" fmla="*/ 45719 w 45719"/>
                    <a:gd name="connsiteY0" fmla="*/ 1740210 h 1740210"/>
                    <a:gd name="connsiteX1" fmla="*/ 26669 w 45719"/>
                    <a:gd name="connsiteY1" fmla="*/ 1740210 h 1740210"/>
                    <a:gd name="connsiteX2" fmla="*/ 26669 w 45719"/>
                    <a:gd name="connsiteY2" fmla="*/ 1740210 h 1740210"/>
                    <a:gd name="connsiteX3" fmla="*/ 0 w 45719"/>
                    <a:gd name="connsiteY3" fmla="*/ 1740210 h 1740210"/>
                    <a:gd name="connsiteX4" fmla="*/ 0 w 45719"/>
                    <a:gd name="connsiteY4" fmla="*/ 725088 h 1740210"/>
                    <a:gd name="connsiteX5" fmla="*/ 0 w 45719"/>
                    <a:gd name="connsiteY5" fmla="*/ 290035 h 1740210"/>
                    <a:gd name="connsiteX6" fmla="*/ 0 w 45719"/>
                    <a:gd name="connsiteY6" fmla="*/ 290035 h 1740210"/>
                    <a:gd name="connsiteX7" fmla="*/ 0 w 45719"/>
                    <a:gd name="connsiteY7" fmla="*/ 0 h 1740210"/>
                    <a:gd name="connsiteX0" fmla="*/ 26669 w 26669"/>
                    <a:gd name="connsiteY0" fmla="*/ 1740210 h 1740210"/>
                    <a:gd name="connsiteX1" fmla="*/ 26669 w 26669"/>
                    <a:gd name="connsiteY1" fmla="*/ 1740210 h 1740210"/>
                    <a:gd name="connsiteX2" fmla="*/ 0 w 26669"/>
                    <a:gd name="connsiteY2" fmla="*/ 1740210 h 1740210"/>
                    <a:gd name="connsiteX3" fmla="*/ 0 w 26669"/>
                    <a:gd name="connsiteY3" fmla="*/ 725088 h 1740210"/>
                    <a:gd name="connsiteX4" fmla="*/ 0 w 26669"/>
                    <a:gd name="connsiteY4" fmla="*/ 290035 h 1740210"/>
                    <a:gd name="connsiteX5" fmla="*/ 0 w 26669"/>
                    <a:gd name="connsiteY5" fmla="*/ 290035 h 1740210"/>
                    <a:gd name="connsiteX6" fmla="*/ 0 w 26669"/>
                    <a:gd name="connsiteY6" fmla="*/ 0 h 1740210"/>
                    <a:gd name="connsiteX0" fmla="*/ 26669 w 26669"/>
                    <a:gd name="connsiteY0" fmla="*/ 1740210 h 1740210"/>
                    <a:gd name="connsiteX1" fmla="*/ 0 w 26669"/>
                    <a:gd name="connsiteY1" fmla="*/ 1740210 h 1740210"/>
                    <a:gd name="connsiteX2" fmla="*/ 0 w 26669"/>
                    <a:gd name="connsiteY2" fmla="*/ 725088 h 1740210"/>
                    <a:gd name="connsiteX3" fmla="*/ 0 w 26669"/>
                    <a:gd name="connsiteY3" fmla="*/ 290035 h 1740210"/>
                    <a:gd name="connsiteX4" fmla="*/ 0 w 26669"/>
                    <a:gd name="connsiteY4" fmla="*/ 290035 h 1740210"/>
                    <a:gd name="connsiteX5" fmla="*/ 0 w 26669"/>
                    <a:gd name="connsiteY5" fmla="*/ 0 h 1740210"/>
                    <a:gd name="connsiteX0" fmla="*/ 0 w 0"/>
                    <a:gd name="connsiteY0" fmla="*/ 1740210 h 1740210"/>
                    <a:gd name="connsiteX1" fmla="*/ 0 w 0"/>
                    <a:gd name="connsiteY1" fmla="*/ 725088 h 1740210"/>
                    <a:gd name="connsiteX2" fmla="*/ 0 w 0"/>
                    <a:gd name="connsiteY2" fmla="*/ 290035 h 1740210"/>
                    <a:gd name="connsiteX3" fmla="*/ 0 w 0"/>
                    <a:gd name="connsiteY3" fmla="*/ 290035 h 1740210"/>
                    <a:gd name="connsiteX4" fmla="*/ 0 w 0"/>
                    <a:gd name="connsiteY4" fmla="*/ 0 h 17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1740210">
                      <a:moveTo>
                        <a:pt x="0" y="1740210"/>
                      </a:moveTo>
                      <a:lnTo>
                        <a:pt x="0" y="725088"/>
                      </a:lnTo>
                      <a:lnTo>
                        <a:pt x="0" y="290035"/>
                      </a:lnTo>
                      <a:lnTo>
                        <a:pt x="0" y="290035"/>
                      </a:lnTo>
                      <a:lnTo>
                        <a:pt x="0" y="0"/>
                      </a:lnTo>
                    </a:path>
                  </a:pathLst>
                </a:custGeom>
                <a:no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270" name="Rectangular Callout 267"/>
                <p:cNvSpPr/>
                <p:nvPr/>
              </p:nvSpPr>
              <p:spPr>
                <a:xfrm rot="16200000" flipV="1">
                  <a:off x="4205249" y="2061809"/>
                  <a:ext cx="0" cy="2124187"/>
                </a:xfrm>
                <a:custGeom>
                  <a:avLst/>
                  <a:gdLst>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0 h 1740210"/>
                    <a:gd name="connsiteX5" fmla="*/ 45719 w 45719"/>
                    <a:gd name="connsiteY5" fmla="*/ 290035 h 1740210"/>
                    <a:gd name="connsiteX6" fmla="*/ 45719 w 45719"/>
                    <a:gd name="connsiteY6" fmla="*/ 290035 h 1740210"/>
                    <a:gd name="connsiteX7" fmla="*/ 45719 w 45719"/>
                    <a:gd name="connsiteY7" fmla="*/ 725088 h 1740210"/>
                    <a:gd name="connsiteX8" fmla="*/ 45719 w 45719"/>
                    <a:gd name="connsiteY8" fmla="*/ 1740210 h 1740210"/>
                    <a:gd name="connsiteX9" fmla="*/ 38099 w 45719"/>
                    <a:gd name="connsiteY9" fmla="*/ 1740210 h 1740210"/>
                    <a:gd name="connsiteX10" fmla="*/ 26669 w 45719"/>
                    <a:gd name="connsiteY10" fmla="*/ 1740210 h 1740210"/>
                    <a:gd name="connsiteX11" fmla="*/ 26669 w 45719"/>
                    <a:gd name="connsiteY11" fmla="*/ 1740210 h 1740210"/>
                    <a:gd name="connsiteX12" fmla="*/ 0 w 45719"/>
                    <a:gd name="connsiteY12" fmla="*/ 1740210 h 1740210"/>
                    <a:gd name="connsiteX13" fmla="*/ 0 w 45719"/>
                    <a:gd name="connsiteY13" fmla="*/ 725088 h 1740210"/>
                    <a:gd name="connsiteX14" fmla="*/ 0 w 45719"/>
                    <a:gd name="connsiteY14" fmla="*/ 290035 h 1740210"/>
                    <a:gd name="connsiteX15" fmla="*/ 0 w 45719"/>
                    <a:gd name="connsiteY15" fmla="*/ 290035 h 1740210"/>
                    <a:gd name="connsiteX16" fmla="*/ 0 w 45719"/>
                    <a:gd name="connsiteY16"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290035 h 1740210"/>
                    <a:gd name="connsiteX6" fmla="*/ 45719 w 45719"/>
                    <a:gd name="connsiteY6" fmla="*/ 725088 h 1740210"/>
                    <a:gd name="connsiteX7" fmla="*/ 45719 w 45719"/>
                    <a:gd name="connsiteY7" fmla="*/ 1740210 h 1740210"/>
                    <a:gd name="connsiteX8" fmla="*/ 38099 w 45719"/>
                    <a:gd name="connsiteY8" fmla="*/ 1740210 h 1740210"/>
                    <a:gd name="connsiteX9" fmla="*/ 26669 w 45719"/>
                    <a:gd name="connsiteY9" fmla="*/ 1740210 h 1740210"/>
                    <a:gd name="connsiteX10" fmla="*/ 26669 w 45719"/>
                    <a:gd name="connsiteY10" fmla="*/ 1740210 h 1740210"/>
                    <a:gd name="connsiteX11" fmla="*/ 0 w 45719"/>
                    <a:gd name="connsiteY11" fmla="*/ 1740210 h 1740210"/>
                    <a:gd name="connsiteX12" fmla="*/ 0 w 45719"/>
                    <a:gd name="connsiteY12" fmla="*/ 725088 h 1740210"/>
                    <a:gd name="connsiteX13" fmla="*/ 0 w 45719"/>
                    <a:gd name="connsiteY13" fmla="*/ 290035 h 1740210"/>
                    <a:gd name="connsiteX14" fmla="*/ 0 w 45719"/>
                    <a:gd name="connsiteY14" fmla="*/ 290035 h 1740210"/>
                    <a:gd name="connsiteX15" fmla="*/ 0 w 45719"/>
                    <a:gd name="connsiteY15"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725088 h 1740210"/>
                    <a:gd name="connsiteX6" fmla="*/ 45719 w 45719"/>
                    <a:gd name="connsiteY6" fmla="*/ 1740210 h 1740210"/>
                    <a:gd name="connsiteX7" fmla="*/ 38099 w 45719"/>
                    <a:gd name="connsiteY7" fmla="*/ 1740210 h 1740210"/>
                    <a:gd name="connsiteX8" fmla="*/ 26669 w 45719"/>
                    <a:gd name="connsiteY8" fmla="*/ 1740210 h 1740210"/>
                    <a:gd name="connsiteX9" fmla="*/ 26669 w 45719"/>
                    <a:gd name="connsiteY9" fmla="*/ 1740210 h 1740210"/>
                    <a:gd name="connsiteX10" fmla="*/ 0 w 45719"/>
                    <a:gd name="connsiteY10" fmla="*/ 1740210 h 1740210"/>
                    <a:gd name="connsiteX11" fmla="*/ 0 w 45719"/>
                    <a:gd name="connsiteY11" fmla="*/ 725088 h 1740210"/>
                    <a:gd name="connsiteX12" fmla="*/ 0 w 45719"/>
                    <a:gd name="connsiteY12" fmla="*/ 290035 h 1740210"/>
                    <a:gd name="connsiteX13" fmla="*/ 0 w 45719"/>
                    <a:gd name="connsiteY13" fmla="*/ 290035 h 1740210"/>
                    <a:gd name="connsiteX14" fmla="*/ 0 w 45719"/>
                    <a:gd name="connsiteY14"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725088 h 1740210"/>
                    <a:gd name="connsiteX5" fmla="*/ 45719 w 45719"/>
                    <a:gd name="connsiteY5" fmla="*/ 1740210 h 1740210"/>
                    <a:gd name="connsiteX6" fmla="*/ 38099 w 45719"/>
                    <a:gd name="connsiteY6" fmla="*/ 1740210 h 1740210"/>
                    <a:gd name="connsiteX7" fmla="*/ 26669 w 45719"/>
                    <a:gd name="connsiteY7" fmla="*/ 1740210 h 1740210"/>
                    <a:gd name="connsiteX8" fmla="*/ 26669 w 45719"/>
                    <a:gd name="connsiteY8" fmla="*/ 1740210 h 1740210"/>
                    <a:gd name="connsiteX9" fmla="*/ 0 w 45719"/>
                    <a:gd name="connsiteY9" fmla="*/ 1740210 h 1740210"/>
                    <a:gd name="connsiteX10" fmla="*/ 0 w 45719"/>
                    <a:gd name="connsiteY10" fmla="*/ 725088 h 1740210"/>
                    <a:gd name="connsiteX11" fmla="*/ 0 w 45719"/>
                    <a:gd name="connsiteY11" fmla="*/ 290035 h 1740210"/>
                    <a:gd name="connsiteX12" fmla="*/ 0 w 45719"/>
                    <a:gd name="connsiteY12" fmla="*/ 290035 h 1740210"/>
                    <a:gd name="connsiteX13" fmla="*/ 0 w 45719"/>
                    <a:gd name="connsiteY13" fmla="*/ 0 h 1740210"/>
                    <a:gd name="connsiteX0" fmla="*/ 0 w 45719"/>
                    <a:gd name="connsiteY0" fmla="*/ 0 h 1740210"/>
                    <a:gd name="connsiteX1" fmla="*/ 26669 w 45719"/>
                    <a:gd name="connsiteY1" fmla="*/ 0 h 1740210"/>
                    <a:gd name="connsiteX2" fmla="*/ 23362 w 45719"/>
                    <a:gd name="connsiteY2" fmla="*/ 0 h 1740210"/>
                    <a:gd name="connsiteX3" fmla="*/ 45719 w 45719"/>
                    <a:gd name="connsiteY3" fmla="*/ 725088 h 1740210"/>
                    <a:gd name="connsiteX4" fmla="*/ 45719 w 45719"/>
                    <a:gd name="connsiteY4" fmla="*/ 1740210 h 1740210"/>
                    <a:gd name="connsiteX5" fmla="*/ 38099 w 45719"/>
                    <a:gd name="connsiteY5" fmla="*/ 1740210 h 1740210"/>
                    <a:gd name="connsiteX6" fmla="*/ 26669 w 45719"/>
                    <a:gd name="connsiteY6" fmla="*/ 1740210 h 1740210"/>
                    <a:gd name="connsiteX7" fmla="*/ 26669 w 45719"/>
                    <a:gd name="connsiteY7" fmla="*/ 1740210 h 1740210"/>
                    <a:gd name="connsiteX8" fmla="*/ 0 w 45719"/>
                    <a:gd name="connsiteY8" fmla="*/ 1740210 h 1740210"/>
                    <a:gd name="connsiteX9" fmla="*/ 0 w 45719"/>
                    <a:gd name="connsiteY9" fmla="*/ 725088 h 1740210"/>
                    <a:gd name="connsiteX10" fmla="*/ 0 w 45719"/>
                    <a:gd name="connsiteY10" fmla="*/ 290035 h 1740210"/>
                    <a:gd name="connsiteX11" fmla="*/ 0 w 45719"/>
                    <a:gd name="connsiteY11" fmla="*/ 290035 h 1740210"/>
                    <a:gd name="connsiteX12" fmla="*/ 0 w 45719"/>
                    <a:gd name="connsiteY12" fmla="*/ 0 h 1740210"/>
                    <a:gd name="connsiteX0" fmla="*/ 0 w 45719"/>
                    <a:gd name="connsiteY0" fmla="*/ 0 h 1740210"/>
                    <a:gd name="connsiteX1" fmla="*/ 26669 w 45719"/>
                    <a:gd name="connsiteY1" fmla="*/ 0 h 1740210"/>
                    <a:gd name="connsiteX2" fmla="*/ 45719 w 45719"/>
                    <a:gd name="connsiteY2" fmla="*/ 725088 h 1740210"/>
                    <a:gd name="connsiteX3" fmla="*/ 45719 w 45719"/>
                    <a:gd name="connsiteY3" fmla="*/ 1740210 h 1740210"/>
                    <a:gd name="connsiteX4" fmla="*/ 38099 w 45719"/>
                    <a:gd name="connsiteY4" fmla="*/ 1740210 h 1740210"/>
                    <a:gd name="connsiteX5" fmla="*/ 26669 w 45719"/>
                    <a:gd name="connsiteY5" fmla="*/ 1740210 h 1740210"/>
                    <a:gd name="connsiteX6" fmla="*/ 26669 w 45719"/>
                    <a:gd name="connsiteY6" fmla="*/ 1740210 h 1740210"/>
                    <a:gd name="connsiteX7" fmla="*/ 0 w 45719"/>
                    <a:gd name="connsiteY7" fmla="*/ 1740210 h 1740210"/>
                    <a:gd name="connsiteX8" fmla="*/ 0 w 45719"/>
                    <a:gd name="connsiteY8" fmla="*/ 725088 h 1740210"/>
                    <a:gd name="connsiteX9" fmla="*/ 0 w 45719"/>
                    <a:gd name="connsiteY9" fmla="*/ 290035 h 1740210"/>
                    <a:gd name="connsiteX10" fmla="*/ 0 w 45719"/>
                    <a:gd name="connsiteY10" fmla="*/ 290035 h 1740210"/>
                    <a:gd name="connsiteX11" fmla="*/ 0 w 45719"/>
                    <a:gd name="connsiteY11" fmla="*/ 0 h 1740210"/>
                    <a:gd name="connsiteX0" fmla="*/ 0 w 45719"/>
                    <a:gd name="connsiteY0" fmla="*/ 0 h 1740210"/>
                    <a:gd name="connsiteX1" fmla="*/ 45719 w 45719"/>
                    <a:gd name="connsiteY1" fmla="*/ 725088 h 1740210"/>
                    <a:gd name="connsiteX2" fmla="*/ 45719 w 45719"/>
                    <a:gd name="connsiteY2" fmla="*/ 1740210 h 1740210"/>
                    <a:gd name="connsiteX3" fmla="*/ 38099 w 45719"/>
                    <a:gd name="connsiteY3" fmla="*/ 1740210 h 1740210"/>
                    <a:gd name="connsiteX4" fmla="*/ 26669 w 45719"/>
                    <a:gd name="connsiteY4" fmla="*/ 1740210 h 1740210"/>
                    <a:gd name="connsiteX5" fmla="*/ 26669 w 45719"/>
                    <a:gd name="connsiteY5" fmla="*/ 1740210 h 1740210"/>
                    <a:gd name="connsiteX6" fmla="*/ 0 w 45719"/>
                    <a:gd name="connsiteY6" fmla="*/ 1740210 h 1740210"/>
                    <a:gd name="connsiteX7" fmla="*/ 0 w 45719"/>
                    <a:gd name="connsiteY7" fmla="*/ 725088 h 1740210"/>
                    <a:gd name="connsiteX8" fmla="*/ 0 w 45719"/>
                    <a:gd name="connsiteY8" fmla="*/ 290035 h 1740210"/>
                    <a:gd name="connsiteX9" fmla="*/ 0 w 45719"/>
                    <a:gd name="connsiteY9" fmla="*/ 290035 h 1740210"/>
                    <a:gd name="connsiteX10" fmla="*/ 0 w 45719"/>
                    <a:gd name="connsiteY10" fmla="*/ 0 h 1740210"/>
                    <a:gd name="connsiteX0" fmla="*/ 45719 w 137159"/>
                    <a:gd name="connsiteY0" fmla="*/ 725088 h 1740210"/>
                    <a:gd name="connsiteX1" fmla="*/ 45719 w 137159"/>
                    <a:gd name="connsiteY1" fmla="*/ 1740210 h 1740210"/>
                    <a:gd name="connsiteX2" fmla="*/ 38099 w 137159"/>
                    <a:gd name="connsiteY2" fmla="*/ 1740210 h 1740210"/>
                    <a:gd name="connsiteX3" fmla="*/ 26669 w 137159"/>
                    <a:gd name="connsiteY3" fmla="*/ 1740210 h 1740210"/>
                    <a:gd name="connsiteX4" fmla="*/ 26669 w 137159"/>
                    <a:gd name="connsiteY4" fmla="*/ 1740210 h 1740210"/>
                    <a:gd name="connsiteX5" fmla="*/ 0 w 137159"/>
                    <a:gd name="connsiteY5" fmla="*/ 1740210 h 1740210"/>
                    <a:gd name="connsiteX6" fmla="*/ 0 w 137159"/>
                    <a:gd name="connsiteY6" fmla="*/ 725088 h 1740210"/>
                    <a:gd name="connsiteX7" fmla="*/ 0 w 137159"/>
                    <a:gd name="connsiteY7" fmla="*/ 290035 h 1740210"/>
                    <a:gd name="connsiteX8" fmla="*/ 0 w 137159"/>
                    <a:gd name="connsiteY8" fmla="*/ 290035 h 1740210"/>
                    <a:gd name="connsiteX9" fmla="*/ 0 w 137159"/>
                    <a:gd name="connsiteY9" fmla="*/ 0 h 1740210"/>
                    <a:gd name="connsiteX10" fmla="*/ 137159 w 137159"/>
                    <a:gd name="connsiteY10" fmla="*/ 816528 h 1740210"/>
                    <a:gd name="connsiteX0" fmla="*/ 45719 w 45719"/>
                    <a:gd name="connsiteY0" fmla="*/ 725088 h 1740210"/>
                    <a:gd name="connsiteX1" fmla="*/ 45719 w 45719"/>
                    <a:gd name="connsiteY1" fmla="*/ 1740210 h 1740210"/>
                    <a:gd name="connsiteX2" fmla="*/ 38099 w 45719"/>
                    <a:gd name="connsiteY2" fmla="*/ 1740210 h 1740210"/>
                    <a:gd name="connsiteX3" fmla="*/ 26669 w 45719"/>
                    <a:gd name="connsiteY3" fmla="*/ 1740210 h 1740210"/>
                    <a:gd name="connsiteX4" fmla="*/ 26669 w 45719"/>
                    <a:gd name="connsiteY4" fmla="*/ 1740210 h 1740210"/>
                    <a:gd name="connsiteX5" fmla="*/ 0 w 45719"/>
                    <a:gd name="connsiteY5" fmla="*/ 1740210 h 1740210"/>
                    <a:gd name="connsiteX6" fmla="*/ 0 w 45719"/>
                    <a:gd name="connsiteY6" fmla="*/ 725088 h 1740210"/>
                    <a:gd name="connsiteX7" fmla="*/ 0 w 45719"/>
                    <a:gd name="connsiteY7" fmla="*/ 290035 h 1740210"/>
                    <a:gd name="connsiteX8" fmla="*/ 0 w 45719"/>
                    <a:gd name="connsiteY8" fmla="*/ 290035 h 1740210"/>
                    <a:gd name="connsiteX9" fmla="*/ 0 w 45719"/>
                    <a:gd name="connsiteY9" fmla="*/ 0 h 1740210"/>
                    <a:gd name="connsiteX0" fmla="*/ 45719 w 45719"/>
                    <a:gd name="connsiteY0" fmla="*/ 1740210 h 1740210"/>
                    <a:gd name="connsiteX1" fmla="*/ 38099 w 45719"/>
                    <a:gd name="connsiteY1" fmla="*/ 1740210 h 1740210"/>
                    <a:gd name="connsiteX2" fmla="*/ 26669 w 45719"/>
                    <a:gd name="connsiteY2" fmla="*/ 1740210 h 1740210"/>
                    <a:gd name="connsiteX3" fmla="*/ 26669 w 45719"/>
                    <a:gd name="connsiteY3" fmla="*/ 1740210 h 1740210"/>
                    <a:gd name="connsiteX4" fmla="*/ 0 w 45719"/>
                    <a:gd name="connsiteY4" fmla="*/ 1740210 h 1740210"/>
                    <a:gd name="connsiteX5" fmla="*/ 0 w 45719"/>
                    <a:gd name="connsiteY5" fmla="*/ 725088 h 1740210"/>
                    <a:gd name="connsiteX6" fmla="*/ 0 w 45719"/>
                    <a:gd name="connsiteY6" fmla="*/ 290035 h 1740210"/>
                    <a:gd name="connsiteX7" fmla="*/ 0 w 45719"/>
                    <a:gd name="connsiteY7" fmla="*/ 290035 h 1740210"/>
                    <a:gd name="connsiteX8" fmla="*/ 0 w 45719"/>
                    <a:gd name="connsiteY8" fmla="*/ 0 h 1740210"/>
                    <a:gd name="connsiteX0" fmla="*/ 45719 w 45719"/>
                    <a:gd name="connsiteY0" fmla="*/ 1740210 h 1740210"/>
                    <a:gd name="connsiteX1" fmla="*/ 26669 w 45719"/>
                    <a:gd name="connsiteY1" fmla="*/ 1740210 h 1740210"/>
                    <a:gd name="connsiteX2" fmla="*/ 26669 w 45719"/>
                    <a:gd name="connsiteY2" fmla="*/ 1740210 h 1740210"/>
                    <a:gd name="connsiteX3" fmla="*/ 0 w 45719"/>
                    <a:gd name="connsiteY3" fmla="*/ 1740210 h 1740210"/>
                    <a:gd name="connsiteX4" fmla="*/ 0 w 45719"/>
                    <a:gd name="connsiteY4" fmla="*/ 725088 h 1740210"/>
                    <a:gd name="connsiteX5" fmla="*/ 0 w 45719"/>
                    <a:gd name="connsiteY5" fmla="*/ 290035 h 1740210"/>
                    <a:gd name="connsiteX6" fmla="*/ 0 w 45719"/>
                    <a:gd name="connsiteY6" fmla="*/ 290035 h 1740210"/>
                    <a:gd name="connsiteX7" fmla="*/ 0 w 45719"/>
                    <a:gd name="connsiteY7" fmla="*/ 0 h 1740210"/>
                    <a:gd name="connsiteX0" fmla="*/ 26669 w 26669"/>
                    <a:gd name="connsiteY0" fmla="*/ 1740210 h 1740210"/>
                    <a:gd name="connsiteX1" fmla="*/ 26669 w 26669"/>
                    <a:gd name="connsiteY1" fmla="*/ 1740210 h 1740210"/>
                    <a:gd name="connsiteX2" fmla="*/ 0 w 26669"/>
                    <a:gd name="connsiteY2" fmla="*/ 1740210 h 1740210"/>
                    <a:gd name="connsiteX3" fmla="*/ 0 w 26669"/>
                    <a:gd name="connsiteY3" fmla="*/ 725088 h 1740210"/>
                    <a:gd name="connsiteX4" fmla="*/ 0 w 26669"/>
                    <a:gd name="connsiteY4" fmla="*/ 290035 h 1740210"/>
                    <a:gd name="connsiteX5" fmla="*/ 0 w 26669"/>
                    <a:gd name="connsiteY5" fmla="*/ 290035 h 1740210"/>
                    <a:gd name="connsiteX6" fmla="*/ 0 w 26669"/>
                    <a:gd name="connsiteY6" fmla="*/ 0 h 1740210"/>
                    <a:gd name="connsiteX0" fmla="*/ 26669 w 26669"/>
                    <a:gd name="connsiteY0" fmla="*/ 1740210 h 1740210"/>
                    <a:gd name="connsiteX1" fmla="*/ 0 w 26669"/>
                    <a:gd name="connsiteY1" fmla="*/ 1740210 h 1740210"/>
                    <a:gd name="connsiteX2" fmla="*/ 0 w 26669"/>
                    <a:gd name="connsiteY2" fmla="*/ 725088 h 1740210"/>
                    <a:gd name="connsiteX3" fmla="*/ 0 w 26669"/>
                    <a:gd name="connsiteY3" fmla="*/ 290035 h 1740210"/>
                    <a:gd name="connsiteX4" fmla="*/ 0 w 26669"/>
                    <a:gd name="connsiteY4" fmla="*/ 290035 h 1740210"/>
                    <a:gd name="connsiteX5" fmla="*/ 0 w 26669"/>
                    <a:gd name="connsiteY5" fmla="*/ 0 h 1740210"/>
                    <a:gd name="connsiteX0" fmla="*/ 0 w 0"/>
                    <a:gd name="connsiteY0" fmla="*/ 1740210 h 1740210"/>
                    <a:gd name="connsiteX1" fmla="*/ 0 w 0"/>
                    <a:gd name="connsiteY1" fmla="*/ 725088 h 1740210"/>
                    <a:gd name="connsiteX2" fmla="*/ 0 w 0"/>
                    <a:gd name="connsiteY2" fmla="*/ 290035 h 1740210"/>
                    <a:gd name="connsiteX3" fmla="*/ 0 w 0"/>
                    <a:gd name="connsiteY3" fmla="*/ 290035 h 1740210"/>
                    <a:gd name="connsiteX4" fmla="*/ 0 w 0"/>
                    <a:gd name="connsiteY4" fmla="*/ 0 h 17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1740210">
                      <a:moveTo>
                        <a:pt x="0" y="1740210"/>
                      </a:moveTo>
                      <a:lnTo>
                        <a:pt x="0" y="725088"/>
                      </a:lnTo>
                      <a:lnTo>
                        <a:pt x="0" y="290035"/>
                      </a:lnTo>
                      <a:lnTo>
                        <a:pt x="0" y="290035"/>
                      </a:lnTo>
                      <a:lnTo>
                        <a:pt x="0" y="0"/>
                      </a:lnTo>
                    </a:path>
                  </a:pathLst>
                </a:custGeom>
                <a:no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grpSp>
          <p:pic>
            <p:nvPicPr>
              <p:cNvPr id="257" name="Picture 256"/>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7860096" y="3521361"/>
                <a:ext cx="429852" cy="362688"/>
              </a:xfrm>
              <a:prstGeom prst="rect">
                <a:avLst/>
              </a:prstGeom>
            </p:spPr>
          </p:pic>
        </p:grpSp>
        <p:pic>
          <p:nvPicPr>
            <p:cNvPr id="238" name="Picture 237"/>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4554775" y="5090990"/>
              <a:ext cx="498342" cy="420476"/>
            </a:xfrm>
            <a:prstGeom prst="rect">
              <a:avLst/>
            </a:prstGeom>
          </p:spPr>
        </p:pic>
      </p:grpSp>
    </p:spTree>
    <p:extLst>
      <p:ext uri="{BB962C8B-B14F-4D97-AF65-F5344CB8AC3E}">
        <p14:creationId xmlns:p14="http://schemas.microsoft.com/office/powerpoint/2010/main" val="420567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up)">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34"/>
                                        </p:tgtEl>
                                        <p:attrNameLst>
                                          <p:attrName>style.visibility</p:attrName>
                                        </p:attrNameLst>
                                      </p:cBhvr>
                                      <p:to>
                                        <p:strVal val="visible"/>
                                      </p:to>
                                    </p:set>
                                    <p:animEffect transition="in" filter="wipe(up)">
                                      <p:cBhvr>
                                        <p:cTn id="15" dur="500"/>
                                        <p:tgtEl>
                                          <p:spTgt spid="2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1"/>
                                        </p:tgtEl>
                                        <p:attrNameLst>
                                          <p:attrName>style.visibility</p:attrName>
                                        </p:attrNameLst>
                                      </p:cBhvr>
                                      <p:to>
                                        <p:strVal val="visible"/>
                                      </p:to>
                                    </p:set>
                                    <p:animEffect transition="in" filter="fade">
                                      <p:cBhvr>
                                        <p:cTn id="18"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7" name="Rectangle 46"/>
          <p:cNvSpPr/>
          <p:nvPr/>
        </p:nvSpPr>
        <p:spPr>
          <a:xfrm>
            <a:off x="856014" y="3198668"/>
            <a:ext cx="5372437" cy="434845"/>
          </a:xfrm>
          <a:prstGeom prst="rect">
            <a:avLst/>
          </a:prstGeom>
          <a:solidFill>
            <a:schemeClr val="tx2"/>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sz="2400" dirty="0" smtClean="0">
                <a:solidFill>
                  <a:schemeClr val="bg1"/>
                </a:solidFill>
              </a:rPr>
              <a:t>Agenda</a:t>
            </a:r>
            <a:endParaRPr lang="en-US" sz="2400" dirty="0">
              <a:solidFill>
                <a:schemeClr val="bg1"/>
              </a:solidFill>
            </a:endParaRPr>
          </a:p>
        </p:txBody>
      </p:sp>
      <p:pic>
        <p:nvPicPr>
          <p:cNvPr id="5" name="Picture 2" descr="C:\Users\bapal01\AppData\Local\Microsoft\Windows\Temporary Internet Files\Content.IE5\5B8H6PDS\MP90039912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6827" y="724714"/>
            <a:ext cx="2498352" cy="3500932"/>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26" name="Rectangle 25"/>
          <p:cNvSpPr/>
          <p:nvPr/>
        </p:nvSpPr>
        <p:spPr>
          <a:xfrm>
            <a:off x="833201" y="736952"/>
            <a:ext cx="5372437" cy="434845"/>
          </a:xfrm>
          <a:prstGeom prst="rect">
            <a:avLst/>
          </a:prstGeom>
          <a:solidFill>
            <a:schemeClr val="tx2"/>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7" name="Rectangle 26"/>
          <p:cNvSpPr/>
          <p:nvPr/>
        </p:nvSpPr>
        <p:spPr>
          <a:xfrm>
            <a:off x="843249" y="1229139"/>
            <a:ext cx="5372437" cy="434845"/>
          </a:xfrm>
          <a:prstGeom prst="rect">
            <a:avLst/>
          </a:prstGeom>
          <a:solidFill>
            <a:schemeClr val="tx2"/>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24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8" name="Rectangle 27"/>
          <p:cNvSpPr/>
          <p:nvPr/>
        </p:nvSpPr>
        <p:spPr>
          <a:xfrm>
            <a:off x="843249" y="1721326"/>
            <a:ext cx="5372437" cy="434845"/>
          </a:xfrm>
          <a:prstGeom prst="rect">
            <a:avLst/>
          </a:prstGeom>
          <a:solidFill>
            <a:schemeClr val="tx2"/>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9" name="Rectangle 28"/>
          <p:cNvSpPr/>
          <p:nvPr/>
        </p:nvSpPr>
        <p:spPr>
          <a:xfrm>
            <a:off x="1098875" y="830915"/>
            <a:ext cx="4166707" cy="284693"/>
          </a:xfrm>
          <a:prstGeom prst="rect">
            <a:avLst/>
          </a:prstGeom>
        </p:spPr>
        <p:txBody>
          <a:bodyPr wrap="square">
            <a:spAutoFit/>
          </a:bodyPr>
          <a:lstStyle/>
          <a:p>
            <a:pPr lvl="0" defTabSz="914400">
              <a:lnSpc>
                <a:spcPts val="1460"/>
              </a:lnSpc>
            </a:pPr>
            <a:r>
              <a:rPr lang="en-US" kern="0" dirty="0" smtClean="0">
                <a:solidFill>
                  <a:sysClr val="window" lastClr="FFFFFF"/>
                </a:solidFill>
                <a:latin typeface="Calibri" pitchFamily="34" charset="0"/>
                <a:cs typeface="Calibri" pitchFamily="34" charset="0"/>
              </a:rPr>
              <a:t>Overview – Key Drivers</a:t>
            </a:r>
            <a:endParaRPr lang="en-US" kern="0" dirty="0">
              <a:solidFill>
                <a:sysClr val="window" lastClr="FFFFFF"/>
              </a:solidFill>
              <a:latin typeface="Calibri" pitchFamily="34" charset="0"/>
              <a:cs typeface="Calibri" pitchFamily="34" charset="0"/>
            </a:endParaRPr>
          </a:p>
        </p:txBody>
      </p:sp>
      <p:sp>
        <p:nvSpPr>
          <p:cNvPr id="30" name="Rectangle 29"/>
          <p:cNvSpPr/>
          <p:nvPr/>
        </p:nvSpPr>
        <p:spPr>
          <a:xfrm>
            <a:off x="1052668" y="1330243"/>
            <a:ext cx="5098089" cy="297517"/>
          </a:xfrm>
          <a:prstGeom prst="rect">
            <a:avLst/>
          </a:prstGeom>
        </p:spPr>
        <p:txBody>
          <a:bodyPr wrap="square">
            <a:spAutoFit/>
          </a:bodyPr>
          <a:lstStyle/>
          <a:p>
            <a:pPr lvl="0" defTabSz="914400">
              <a:lnSpc>
                <a:spcPts val="1460"/>
              </a:lnSpc>
            </a:pPr>
            <a:r>
              <a:rPr lang="en-US" kern="0" dirty="0" smtClean="0">
                <a:solidFill>
                  <a:sysClr val="window" lastClr="FFFFFF"/>
                </a:solidFill>
                <a:latin typeface="Calibri" pitchFamily="34" charset="0"/>
                <a:cs typeface="Calibri" pitchFamily="34" charset="0"/>
              </a:rPr>
              <a:t>Elevator Pitch</a:t>
            </a:r>
            <a:endParaRPr lang="en-US" kern="0" dirty="0">
              <a:solidFill>
                <a:sysClr val="window" lastClr="FFFFFF"/>
              </a:solidFill>
              <a:latin typeface="Calibri" pitchFamily="34" charset="0"/>
              <a:cs typeface="Calibri" pitchFamily="34" charset="0"/>
            </a:endParaRPr>
          </a:p>
        </p:txBody>
      </p:sp>
      <p:sp>
        <p:nvSpPr>
          <p:cNvPr id="31" name="Rectangle 30"/>
          <p:cNvSpPr/>
          <p:nvPr/>
        </p:nvSpPr>
        <p:spPr>
          <a:xfrm>
            <a:off x="1052666" y="1741574"/>
            <a:ext cx="5098089" cy="294525"/>
          </a:xfrm>
          <a:prstGeom prst="rect">
            <a:avLst/>
          </a:prstGeom>
        </p:spPr>
        <p:txBody>
          <a:bodyPr wrap="square">
            <a:spAutoFit/>
          </a:bodyPr>
          <a:lstStyle/>
          <a:p>
            <a:pPr lvl="0" defTabSz="914400">
              <a:lnSpc>
                <a:spcPts val="1460"/>
              </a:lnSpc>
            </a:pPr>
            <a:r>
              <a:rPr lang="en-US" kern="0" dirty="0">
                <a:solidFill>
                  <a:sysClr val="window" lastClr="FFFFFF"/>
                </a:solidFill>
                <a:latin typeface="Calibri" pitchFamily="34" charset="0"/>
                <a:cs typeface="Calibri" pitchFamily="34" charset="0"/>
              </a:rPr>
              <a:t>Review the Three Continuous Delivery Scenarios</a:t>
            </a:r>
          </a:p>
        </p:txBody>
      </p:sp>
      <p:sp>
        <p:nvSpPr>
          <p:cNvPr id="32" name="Pentagon 31"/>
          <p:cNvSpPr/>
          <p:nvPr/>
        </p:nvSpPr>
        <p:spPr>
          <a:xfrm>
            <a:off x="553473" y="779959"/>
            <a:ext cx="374926" cy="344053"/>
          </a:xfrm>
          <a:prstGeom prst="homePlate">
            <a:avLst>
              <a:gd name="adj" fmla="val 44444"/>
            </a:avLst>
          </a:prstGeom>
          <a:solidFill>
            <a:srgbClr val="A95495"/>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3" name="Title 1"/>
          <p:cNvSpPr txBox="1">
            <a:spLocks/>
          </p:cNvSpPr>
          <p:nvPr/>
        </p:nvSpPr>
        <p:spPr bwMode="gray">
          <a:xfrm flipH="1">
            <a:off x="536102" y="781868"/>
            <a:ext cx="264032" cy="2819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2800" b="0" kern="1200">
                <a:solidFill>
                  <a:srgbClr val="0064AF"/>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ysClr val="window" lastClr="FFFFFF"/>
                </a:solidFill>
                <a:effectLst/>
                <a:uLnTx/>
                <a:uFillTx/>
                <a:latin typeface="Calibri"/>
                <a:ea typeface="+mj-ea"/>
                <a:cs typeface="+mj-cs"/>
              </a:rPr>
              <a:t>1</a:t>
            </a:r>
            <a:endParaRPr kumimoji="0" lang="en-US" sz="1600" b="0" i="0" u="none" strike="noStrike" kern="1200" cap="none" spc="0" normalizeH="0" baseline="0" noProof="0" dirty="0">
              <a:ln>
                <a:noFill/>
              </a:ln>
              <a:solidFill>
                <a:sysClr val="window" lastClr="FFFFFF"/>
              </a:solidFill>
              <a:effectLst/>
              <a:uLnTx/>
              <a:uFillTx/>
              <a:latin typeface="Calibri"/>
              <a:ea typeface="+mj-ea"/>
              <a:cs typeface="+mj-cs"/>
            </a:endParaRPr>
          </a:p>
        </p:txBody>
      </p:sp>
      <p:sp>
        <p:nvSpPr>
          <p:cNvPr id="34" name="Pentagon 33"/>
          <p:cNvSpPr/>
          <p:nvPr/>
        </p:nvSpPr>
        <p:spPr>
          <a:xfrm>
            <a:off x="553473" y="1272146"/>
            <a:ext cx="374926" cy="344053"/>
          </a:xfrm>
          <a:prstGeom prst="homePlate">
            <a:avLst>
              <a:gd name="adj" fmla="val 44444"/>
            </a:avLst>
          </a:prstGeom>
          <a:solidFill>
            <a:srgbClr val="A95495"/>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5" name="Title 1"/>
          <p:cNvSpPr txBox="1">
            <a:spLocks/>
          </p:cNvSpPr>
          <p:nvPr/>
        </p:nvSpPr>
        <p:spPr bwMode="gray">
          <a:xfrm flipH="1">
            <a:off x="536102" y="1274055"/>
            <a:ext cx="264032" cy="2819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2800" b="0" kern="1200">
                <a:solidFill>
                  <a:srgbClr val="0064AF"/>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ysClr val="window" lastClr="FFFFFF"/>
                </a:solidFill>
                <a:effectLst/>
                <a:uLnTx/>
                <a:uFillTx/>
                <a:latin typeface="Calibri"/>
                <a:ea typeface="+mj-ea"/>
                <a:cs typeface="+mj-cs"/>
              </a:rPr>
              <a:t>2</a:t>
            </a:r>
            <a:endParaRPr kumimoji="0" lang="en-US" sz="1600" b="0" i="0" u="none" strike="noStrike" kern="1200" cap="none" spc="0" normalizeH="0" baseline="0" noProof="0" dirty="0">
              <a:ln>
                <a:noFill/>
              </a:ln>
              <a:solidFill>
                <a:sysClr val="window" lastClr="FFFFFF"/>
              </a:solidFill>
              <a:effectLst/>
              <a:uLnTx/>
              <a:uFillTx/>
              <a:latin typeface="Calibri"/>
              <a:ea typeface="+mj-ea"/>
              <a:cs typeface="+mj-cs"/>
            </a:endParaRPr>
          </a:p>
        </p:txBody>
      </p:sp>
      <p:sp>
        <p:nvSpPr>
          <p:cNvPr id="36" name="Pentagon 35"/>
          <p:cNvSpPr/>
          <p:nvPr/>
        </p:nvSpPr>
        <p:spPr>
          <a:xfrm>
            <a:off x="553473" y="1754776"/>
            <a:ext cx="374926" cy="344053"/>
          </a:xfrm>
          <a:prstGeom prst="homePlate">
            <a:avLst>
              <a:gd name="adj" fmla="val 44444"/>
            </a:avLst>
          </a:prstGeom>
          <a:solidFill>
            <a:srgbClr val="A95495"/>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7" name="Title 1"/>
          <p:cNvSpPr txBox="1">
            <a:spLocks/>
          </p:cNvSpPr>
          <p:nvPr/>
        </p:nvSpPr>
        <p:spPr bwMode="gray">
          <a:xfrm flipH="1">
            <a:off x="536102" y="1756685"/>
            <a:ext cx="264032" cy="2819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2800" b="0" kern="1200">
                <a:solidFill>
                  <a:srgbClr val="0064AF"/>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ysClr val="window" lastClr="FFFFFF"/>
                </a:solidFill>
                <a:effectLst/>
                <a:uLnTx/>
                <a:uFillTx/>
                <a:latin typeface="Calibri"/>
                <a:ea typeface="+mj-ea"/>
                <a:cs typeface="+mj-cs"/>
              </a:rPr>
              <a:t>3</a:t>
            </a:r>
            <a:endParaRPr kumimoji="0" lang="en-US" sz="1600" b="0" i="0" u="none" strike="noStrike" kern="1200" cap="none" spc="0" normalizeH="0" baseline="0" noProof="0" dirty="0">
              <a:ln>
                <a:noFill/>
              </a:ln>
              <a:solidFill>
                <a:sysClr val="window" lastClr="FFFFFF"/>
              </a:solidFill>
              <a:effectLst/>
              <a:uLnTx/>
              <a:uFillTx/>
              <a:latin typeface="Calibri"/>
              <a:ea typeface="+mj-ea"/>
              <a:cs typeface="+mj-cs"/>
            </a:endParaRPr>
          </a:p>
        </p:txBody>
      </p:sp>
      <p:sp>
        <p:nvSpPr>
          <p:cNvPr id="38" name="Rectangle 37"/>
          <p:cNvSpPr/>
          <p:nvPr/>
        </p:nvSpPr>
        <p:spPr>
          <a:xfrm>
            <a:off x="850420" y="2212082"/>
            <a:ext cx="5372437" cy="434845"/>
          </a:xfrm>
          <a:prstGeom prst="rect">
            <a:avLst/>
          </a:prstGeom>
          <a:solidFill>
            <a:schemeClr val="tx2"/>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9" name="Rectangle 38"/>
          <p:cNvSpPr/>
          <p:nvPr/>
        </p:nvSpPr>
        <p:spPr>
          <a:xfrm>
            <a:off x="850420" y="2704269"/>
            <a:ext cx="5372437" cy="434845"/>
          </a:xfrm>
          <a:prstGeom prst="rect">
            <a:avLst/>
          </a:prstGeom>
          <a:solidFill>
            <a:schemeClr val="tx2"/>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0" name="Rectangle 39"/>
          <p:cNvSpPr/>
          <p:nvPr/>
        </p:nvSpPr>
        <p:spPr>
          <a:xfrm>
            <a:off x="1052667" y="2740191"/>
            <a:ext cx="5098089" cy="284693"/>
          </a:xfrm>
          <a:prstGeom prst="rect">
            <a:avLst/>
          </a:prstGeom>
        </p:spPr>
        <p:txBody>
          <a:bodyPr wrap="square">
            <a:spAutoFit/>
          </a:bodyPr>
          <a:lstStyle/>
          <a:p>
            <a:pPr lvl="0" defTabSz="914400">
              <a:lnSpc>
                <a:spcPts val="1460"/>
              </a:lnSpc>
            </a:pPr>
            <a:r>
              <a:rPr lang="en-US" kern="0" dirty="0" smtClean="0">
                <a:solidFill>
                  <a:sysClr val="window" lastClr="FFFFFF"/>
                </a:solidFill>
                <a:latin typeface="Calibri" pitchFamily="34" charset="0"/>
                <a:cs typeface="Calibri" pitchFamily="34" charset="0"/>
              </a:rPr>
              <a:t>Key Stakeholders </a:t>
            </a:r>
            <a:r>
              <a:rPr lang="en-US" kern="0" dirty="0">
                <a:solidFill>
                  <a:sysClr val="window" lastClr="FFFFFF"/>
                </a:solidFill>
                <a:latin typeface="Calibri" pitchFamily="34" charset="0"/>
                <a:cs typeface="Calibri" pitchFamily="34" charset="0"/>
              </a:rPr>
              <a:t>/ Objection Handling</a:t>
            </a:r>
          </a:p>
        </p:txBody>
      </p:sp>
      <p:sp>
        <p:nvSpPr>
          <p:cNvPr id="41" name="Rectangle 40"/>
          <p:cNvSpPr/>
          <p:nvPr/>
        </p:nvSpPr>
        <p:spPr>
          <a:xfrm>
            <a:off x="1052667" y="3291081"/>
            <a:ext cx="4534388" cy="284693"/>
          </a:xfrm>
          <a:prstGeom prst="rect">
            <a:avLst/>
          </a:prstGeom>
        </p:spPr>
        <p:txBody>
          <a:bodyPr wrap="square">
            <a:spAutoFit/>
          </a:bodyPr>
          <a:lstStyle/>
          <a:p>
            <a:pPr lvl="0" defTabSz="914400">
              <a:lnSpc>
                <a:spcPts val="1460"/>
              </a:lnSpc>
              <a:spcBef>
                <a:spcPts val="600"/>
              </a:spcBef>
              <a:defRPr/>
            </a:pPr>
            <a:r>
              <a:rPr lang="en-US" kern="0" dirty="0">
                <a:solidFill>
                  <a:sysClr val="window" lastClr="FFFFFF"/>
                </a:solidFill>
                <a:latin typeface="Calibri" pitchFamily="34" charset="0"/>
                <a:cs typeface="Calibri" pitchFamily="34" charset="0"/>
              </a:rPr>
              <a:t>Competitive</a:t>
            </a:r>
          </a:p>
        </p:txBody>
      </p:sp>
      <p:sp>
        <p:nvSpPr>
          <p:cNvPr id="42" name="Pentagon 41"/>
          <p:cNvSpPr/>
          <p:nvPr/>
        </p:nvSpPr>
        <p:spPr>
          <a:xfrm>
            <a:off x="560644" y="2255089"/>
            <a:ext cx="374926" cy="344053"/>
          </a:xfrm>
          <a:prstGeom prst="homePlate">
            <a:avLst>
              <a:gd name="adj" fmla="val 44444"/>
            </a:avLst>
          </a:prstGeom>
          <a:solidFill>
            <a:srgbClr val="A95495"/>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3" name="Title 1"/>
          <p:cNvSpPr txBox="1">
            <a:spLocks/>
          </p:cNvSpPr>
          <p:nvPr/>
        </p:nvSpPr>
        <p:spPr bwMode="gray">
          <a:xfrm flipH="1">
            <a:off x="543273" y="2256998"/>
            <a:ext cx="264032" cy="2819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2800" b="0" kern="1200">
                <a:solidFill>
                  <a:srgbClr val="0064AF"/>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ysClr val="window" lastClr="FFFFFF"/>
                </a:solidFill>
                <a:effectLst/>
                <a:uLnTx/>
                <a:uFillTx/>
                <a:latin typeface="Calibri"/>
                <a:ea typeface="+mj-ea"/>
                <a:cs typeface="+mj-cs"/>
              </a:rPr>
              <a:t>4</a:t>
            </a:r>
            <a:endParaRPr kumimoji="0" lang="en-US" sz="1600" b="0" i="0" u="none" strike="noStrike" kern="1200" cap="none" spc="0" normalizeH="0" baseline="0" noProof="0" dirty="0">
              <a:ln>
                <a:noFill/>
              </a:ln>
              <a:solidFill>
                <a:sysClr val="window" lastClr="FFFFFF"/>
              </a:solidFill>
              <a:effectLst/>
              <a:uLnTx/>
              <a:uFillTx/>
              <a:latin typeface="Calibri"/>
              <a:ea typeface="+mj-ea"/>
              <a:cs typeface="+mj-cs"/>
            </a:endParaRPr>
          </a:p>
        </p:txBody>
      </p:sp>
      <p:sp>
        <p:nvSpPr>
          <p:cNvPr id="44" name="Pentagon 43"/>
          <p:cNvSpPr/>
          <p:nvPr/>
        </p:nvSpPr>
        <p:spPr>
          <a:xfrm>
            <a:off x="560644" y="2737718"/>
            <a:ext cx="374926" cy="344053"/>
          </a:xfrm>
          <a:prstGeom prst="homePlate">
            <a:avLst>
              <a:gd name="adj" fmla="val 44444"/>
            </a:avLst>
          </a:prstGeom>
          <a:solidFill>
            <a:srgbClr val="A95495"/>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5" name="Title 1"/>
          <p:cNvSpPr txBox="1">
            <a:spLocks/>
          </p:cNvSpPr>
          <p:nvPr/>
        </p:nvSpPr>
        <p:spPr bwMode="gray">
          <a:xfrm flipH="1">
            <a:off x="543273" y="2739628"/>
            <a:ext cx="264032" cy="2819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2800" b="0" kern="1200">
                <a:solidFill>
                  <a:srgbClr val="0064AF"/>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ysClr val="window" lastClr="FFFFFF"/>
                </a:solidFill>
                <a:effectLst/>
                <a:uLnTx/>
                <a:uFillTx/>
                <a:latin typeface="Calibri"/>
                <a:ea typeface="+mj-ea"/>
                <a:cs typeface="+mj-cs"/>
              </a:rPr>
              <a:t>5</a:t>
            </a:r>
            <a:endParaRPr kumimoji="0" lang="en-US" sz="1600" b="0" i="0" u="none" strike="noStrike" kern="1200" cap="none" spc="0" normalizeH="0" baseline="0" noProof="0" dirty="0">
              <a:ln>
                <a:noFill/>
              </a:ln>
              <a:solidFill>
                <a:sysClr val="window" lastClr="FFFFFF"/>
              </a:solidFill>
              <a:effectLst/>
              <a:uLnTx/>
              <a:uFillTx/>
              <a:latin typeface="Calibri"/>
              <a:ea typeface="+mj-ea"/>
              <a:cs typeface="+mj-cs"/>
            </a:endParaRPr>
          </a:p>
        </p:txBody>
      </p:sp>
      <p:sp>
        <p:nvSpPr>
          <p:cNvPr id="48" name="Rectangle 47"/>
          <p:cNvSpPr/>
          <p:nvPr/>
        </p:nvSpPr>
        <p:spPr>
          <a:xfrm>
            <a:off x="1065432" y="2268429"/>
            <a:ext cx="4534388" cy="294798"/>
          </a:xfrm>
          <a:prstGeom prst="rect">
            <a:avLst/>
          </a:prstGeom>
        </p:spPr>
        <p:txBody>
          <a:bodyPr wrap="square">
            <a:spAutoFit/>
          </a:bodyPr>
          <a:lstStyle/>
          <a:p>
            <a:pPr lvl="0" defTabSz="914400">
              <a:lnSpc>
                <a:spcPts val="1460"/>
              </a:lnSpc>
              <a:spcBef>
                <a:spcPts val="600"/>
              </a:spcBef>
              <a:defRPr/>
            </a:pPr>
            <a:r>
              <a:rPr lang="en-US" kern="0" dirty="0" smtClean="0">
                <a:solidFill>
                  <a:sysClr val="window" lastClr="FFFFFF"/>
                </a:solidFill>
                <a:latin typeface="Calibri" pitchFamily="34" charset="0"/>
                <a:cs typeface="Calibri" pitchFamily="34" charset="0"/>
              </a:rPr>
              <a:t>Workshop</a:t>
            </a:r>
            <a:endParaRPr lang="en-US" kern="0" dirty="0">
              <a:solidFill>
                <a:sysClr val="window" lastClr="FFFFFF"/>
              </a:solidFill>
              <a:latin typeface="Calibri" pitchFamily="34" charset="0"/>
              <a:cs typeface="Calibri" pitchFamily="34" charset="0"/>
            </a:endParaRPr>
          </a:p>
        </p:txBody>
      </p:sp>
      <p:sp>
        <p:nvSpPr>
          <p:cNvPr id="49" name="Pentagon 48"/>
          <p:cNvSpPr/>
          <p:nvPr/>
        </p:nvSpPr>
        <p:spPr>
          <a:xfrm>
            <a:off x="566238" y="3232118"/>
            <a:ext cx="374926" cy="344053"/>
          </a:xfrm>
          <a:prstGeom prst="homePlate">
            <a:avLst>
              <a:gd name="adj" fmla="val 44444"/>
            </a:avLst>
          </a:prstGeom>
          <a:solidFill>
            <a:srgbClr val="A95495"/>
          </a:solidFill>
          <a:ln w="38100" cap="flat" cmpd="sng" algn="ctr">
            <a:noFill/>
            <a:prstDash val="solid"/>
          </a:ln>
          <a:effectLst/>
        </p:spPr>
        <p:txBody>
          <a:bodyPr vert="horz" lIns="182880" tIns="182880" rIns="182880" bIns="18288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50" name="Title 1"/>
          <p:cNvSpPr txBox="1">
            <a:spLocks/>
          </p:cNvSpPr>
          <p:nvPr/>
        </p:nvSpPr>
        <p:spPr bwMode="gray">
          <a:xfrm flipH="1">
            <a:off x="548867" y="3234027"/>
            <a:ext cx="264032" cy="281933"/>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sz="2800" b="0" kern="1200">
                <a:solidFill>
                  <a:srgbClr val="0064AF"/>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ysClr val="window" lastClr="FFFFFF"/>
                </a:solidFill>
                <a:effectLst/>
                <a:uLnTx/>
                <a:uFillTx/>
                <a:latin typeface="Calibri"/>
                <a:ea typeface="+mj-ea"/>
                <a:cs typeface="+mj-cs"/>
              </a:rPr>
              <a:t>6</a:t>
            </a:r>
            <a:endParaRPr kumimoji="0" lang="en-US" sz="1600" b="0" i="0" u="none" strike="noStrike" kern="1200" cap="none" spc="0" normalizeH="0" baseline="0" noProof="0" dirty="0">
              <a:ln>
                <a:noFill/>
              </a:ln>
              <a:solidFill>
                <a:sysClr val="window" lastClr="FFFFFF"/>
              </a:solidFill>
              <a:effectLst/>
              <a:uLnTx/>
              <a:uFillTx/>
              <a:latin typeface="Calibri"/>
              <a:ea typeface="+mj-ea"/>
              <a:cs typeface="+mj-cs"/>
            </a:endParaRPr>
          </a:p>
        </p:txBody>
      </p:sp>
    </p:spTree>
    <p:extLst>
      <p:ext uri="{BB962C8B-B14F-4D97-AF65-F5344CB8AC3E}">
        <p14:creationId xmlns:p14="http://schemas.microsoft.com/office/powerpoint/2010/main" val="13421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52" name="Rounded Rectangle 51"/>
          <p:cNvSpPr/>
          <p:nvPr/>
        </p:nvSpPr>
        <p:spPr>
          <a:xfrm>
            <a:off x="1604195" y="1803514"/>
            <a:ext cx="4970977" cy="2136079"/>
          </a:xfrm>
          <a:prstGeom prst="roundRect">
            <a:avLst>
              <a:gd name="adj" fmla="val 0"/>
            </a:avLst>
          </a:prstGeom>
          <a:noFill/>
          <a:ln w="6350" cmpd="sng">
            <a:solidFill>
              <a:schemeClr val="accent1"/>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90" name="Rectangle 89"/>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36" name="Rectangle 35"/>
          <p:cNvSpPr/>
          <p:nvPr/>
        </p:nvSpPr>
        <p:spPr>
          <a:xfrm>
            <a:off x="1737895" y="2922817"/>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37" name="Rectangle 36"/>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39" name="Rectangle 38"/>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40" name="Rectangle 39"/>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1" name="Rectangle 60"/>
          <p:cNvSpPr/>
          <p:nvPr/>
        </p:nvSpPr>
        <p:spPr>
          <a:xfrm>
            <a:off x="1673236" y="3681100"/>
            <a:ext cx="4451512" cy="1991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200" dirty="0">
                <a:solidFill>
                  <a:schemeClr val="tx1">
                    <a:lumMod val="75000"/>
                    <a:lumOff val="25000"/>
                  </a:schemeClr>
                </a:solidFill>
                <a:latin typeface="Calibri" pitchFamily="34" charset="0"/>
                <a:cs typeface="Calibri" pitchFamily="34" charset="0"/>
              </a:rPr>
              <a:t>Workload Provisioning / Orchestration / Scheduling</a:t>
            </a:r>
          </a:p>
        </p:txBody>
      </p:sp>
      <p:sp>
        <p:nvSpPr>
          <p:cNvPr id="71" name="Rectangle 70"/>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Extensible Meta Model</a:t>
            </a:r>
          </a:p>
        </p:txBody>
      </p:sp>
      <p:sp>
        <p:nvSpPr>
          <p:cNvPr id="74" name="Rectangle 73"/>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Metering</a:t>
            </a:r>
          </a:p>
        </p:txBody>
      </p:sp>
      <p:sp>
        <p:nvSpPr>
          <p:cNvPr id="75" name="Rectangle 74"/>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92" name="Rectangle 9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tx1">
                    <a:lumMod val="75000"/>
                    <a:lumOff val="25000"/>
                  </a:schemeClr>
                </a:solidFill>
                <a:latin typeface="Calibri" pitchFamily="34" charset="0"/>
                <a:cs typeface="Calibri" pitchFamily="34" charset="0"/>
              </a:rPr>
              <a:t>Workflow</a:t>
            </a:r>
            <a:endParaRPr lang="en-US" sz="1200" dirty="0">
              <a:solidFill>
                <a:schemeClr val="tx1">
                  <a:lumMod val="75000"/>
                  <a:lumOff val="25000"/>
                </a:schemeClr>
              </a:solidFill>
              <a:latin typeface="Calibri" pitchFamily="34" charset="0"/>
              <a:cs typeface="Calibri" pitchFamily="34" charset="0"/>
            </a:endParaRPr>
          </a:p>
        </p:txBody>
      </p:sp>
      <p:sp>
        <p:nvSpPr>
          <p:cNvPr id="93" name="Rectangle 92"/>
          <p:cNvSpPr/>
          <p:nvPr/>
        </p:nvSpPr>
        <p:spPr>
          <a:xfrm rot="5400000">
            <a:off x="5344559" y="2719157"/>
            <a:ext cx="2017316" cy="3069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Security</a:t>
            </a:r>
          </a:p>
        </p:txBody>
      </p:sp>
      <p:sp>
        <p:nvSpPr>
          <p:cNvPr id="96" name="Rectangle 95"/>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
        <p:nvSpPr>
          <p:cNvPr id="148" name="Rectangle 147"/>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169"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64" name="Rectangle 9"/>
          <p:cNvSpPr>
            <a:spLocks noGrp="1" noChangeArrowheads="1"/>
          </p:cNvSpPr>
          <p:nvPr>
            <p:ph type="title"/>
          </p:nvPr>
        </p:nvSpPr>
        <p:spPr/>
        <p:txBody>
          <a:bodyPr/>
          <a:lstStyle/>
          <a:p>
            <a:r>
              <a:rPr lang="en-US" dirty="0" smtClean="0"/>
              <a:t>Example: Custom Policy Creation And Enforcement Drives End-to-end Automation</a:t>
            </a:r>
            <a:endParaRPr lang="en-US" dirty="0"/>
          </a:p>
        </p:txBody>
      </p:sp>
      <p:sp>
        <p:nvSpPr>
          <p:cNvPr id="152"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0" name="Rectangle 69"/>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Monitoring</a:t>
            </a:r>
          </a:p>
        </p:txBody>
      </p:sp>
      <p:sp>
        <p:nvSpPr>
          <p:cNvPr id="51"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72"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54"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55" name="Pentagon 54"/>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58" name="TextBox 57"/>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79" name="TextBox 78"/>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1" name="TextBox 80"/>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84" name="TextBox 83"/>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10" name="Rectangle 9"/>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56" name="TextBox 55"/>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49" name="Picture 48"/>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1" name="Rectangle 10"/>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85" name="Elbow Connector 84"/>
          <p:cNvCxnSpPr>
            <a:stCxn id="10" idx="2"/>
            <a:endCxn id="52" idx="0"/>
          </p:cNvCxnSpPr>
          <p:nvPr/>
        </p:nvCxnSpPr>
        <p:spPr>
          <a:xfrm rot="16200000" flipH="1">
            <a:off x="3376115" y="1089944"/>
            <a:ext cx="236103" cy="1191036"/>
          </a:xfrm>
          <a:prstGeom prst="bentConnector3">
            <a:avLst>
              <a:gd name="adj1" fmla="val 50000"/>
            </a:avLst>
          </a:prstGeom>
          <a:noFill/>
          <a:ln w="6350" cmpd="sng">
            <a:solidFill>
              <a:schemeClr val="accent1"/>
            </a:solidFill>
          </a:ln>
          <a:effectLst/>
        </p:spPr>
        <p:style>
          <a:lnRef idx="3">
            <a:schemeClr val="lt1"/>
          </a:lnRef>
          <a:fillRef idx="1">
            <a:schemeClr val="accent1"/>
          </a:fillRef>
          <a:effectRef idx="1">
            <a:schemeClr val="accent1"/>
          </a:effectRef>
          <a:fontRef idx="minor">
            <a:schemeClr val="lt1"/>
          </a:fontRef>
        </p:style>
      </p:cxnSp>
      <p:sp>
        <p:nvSpPr>
          <p:cNvPr id="103" name="Rectangular Callout 102"/>
          <p:cNvSpPr/>
          <p:nvPr/>
        </p:nvSpPr>
        <p:spPr>
          <a:xfrm rot="5400000">
            <a:off x="7512702" y="803713"/>
            <a:ext cx="826910" cy="1728000"/>
          </a:xfrm>
          <a:prstGeom prst="wedgeRectCallout">
            <a:avLst>
              <a:gd name="adj1" fmla="val 39163"/>
              <a:gd name="adj2" fmla="val 136940"/>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04" name="Rectangle 103"/>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22" name="Group 21"/>
          <p:cNvGrpSpPr/>
          <p:nvPr/>
        </p:nvGrpSpPr>
        <p:grpSpPr>
          <a:xfrm>
            <a:off x="2761734" y="3946244"/>
            <a:ext cx="2629417" cy="288000"/>
            <a:chOff x="2761734" y="3784600"/>
            <a:chExt cx="2629417" cy="288000"/>
          </a:xfrm>
        </p:grpSpPr>
        <p:cxnSp>
          <p:nvCxnSpPr>
            <p:cNvPr id="6" name="Straight Arrow Connector 5"/>
            <p:cNvCxnSpPr/>
            <p:nvPr/>
          </p:nvCxnSpPr>
          <p:spPr>
            <a:xfrm>
              <a:off x="4075862" y="3784600"/>
              <a:ext cx="0" cy="288000"/>
            </a:xfrm>
            <a:prstGeom prst="straightConnector1">
              <a:avLst/>
            </a:prstGeom>
            <a:ln w="6350" cmpd="sng">
              <a:solidFill>
                <a:srgbClr val="53BBD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rot="10800000" flipV="1">
              <a:off x="2761734" y="3908424"/>
              <a:ext cx="1314967" cy="158117"/>
            </a:xfrm>
            <a:prstGeom prst="bentConnector2">
              <a:avLst/>
            </a:prstGeom>
            <a:ln w="6350" cmpd="sng">
              <a:solidFill>
                <a:srgbClr val="53BBD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8" name="Elbow Connector 67"/>
            <p:cNvCxnSpPr/>
            <p:nvPr/>
          </p:nvCxnSpPr>
          <p:spPr>
            <a:xfrm rot="10800000" flipH="1" flipV="1">
              <a:off x="4076184" y="3908424"/>
              <a:ext cx="1314967" cy="158117"/>
            </a:xfrm>
            <a:prstGeom prst="bentConnector2">
              <a:avLst/>
            </a:prstGeom>
            <a:ln w="6350" cmpd="sng">
              <a:solidFill>
                <a:srgbClr val="53BBD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94246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chemeClr val="tx1">
                    <a:lumMod val="75000"/>
                    <a:lumOff val="25000"/>
                  </a:schemeClr>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Tree>
    <p:extLst>
      <p:ext uri="{BB962C8B-B14F-4D97-AF65-F5344CB8AC3E}">
        <p14:creationId xmlns:p14="http://schemas.microsoft.com/office/powerpoint/2010/main" val="3442359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chemeClr val="bg2"/>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bg2"/>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1646089"/>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1" y="2205263"/>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224291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3779805"/>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Tree>
    <p:extLst>
      <p:ext uri="{BB962C8B-B14F-4D97-AF65-F5344CB8AC3E}">
        <p14:creationId xmlns:p14="http://schemas.microsoft.com/office/powerpoint/2010/main" val="2412415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rgbClr val="22343A"/>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1646089"/>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1" y="2205263"/>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224291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3779805"/>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53" name="Rectangular Callout 152"/>
          <p:cNvSpPr/>
          <p:nvPr/>
        </p:nvSpPr>
        <p:spPr>
          <a:xfrm rot="5400000">
            <a:off x="7584158" y="2434387"/>
            <a:ext cx="683999" cy="1728000"/>
          </a:xfrm>
          <a:prstGeom prst="wedgeRectCallout">
            <a:avLst>
              <a:gd name="adj1" fmla="val 49597"/>
              <a:gd name="adj2" fmla="val 8899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4" name="Rectangle 153"/>
          <p:cNvSpPr/>
          <p:nvPr/>
        </p:nvSpPr>
        <p:spPr>
          <a:xfrm>
            <a:off x="7050771" y="2985442"/>
            <a:ext cx="1724641" cy="600164"/>
          </a:xfrm>
          <a:prstGeom prst="rect">
            <a:avLst/>
          </a:prstGeom>
        </p:spPr>
        <p:txBody>
          <a:bodyPr wrap="square">
            <a:spAutoFit/>
          </a:bodyPr>
          <a:lstStyle/>
          <a:p>
            <a:pPr algn="ctr"/>
            <a:r>
              <a:rPr lang="en-US" sz="1100" b="1" dirty="0"/>
              <a:t>Policy #3: </a:t>
            </a:r>
            <a:r>
              <a:rPr lang="en-US" sz="1100" dirty="0"/>
              <a:t>Regulatory constraint to deploy to UK environments only</a:t>
            </a:r>
          </a:p>
        </p:txBody>
      </p:sp>
      <p:cxnSp>
        <p:nvCxnSpPr>
          <p:cNvPr id="155" name="Straight Arrow Connector 154"/>
          <p:cNvCxnSpPr/>
          <p:nvPr/>
        </p:nvCxnSpPr>
        <p:spPr>
          <a:xfrm>
            <a:off x="5655695" y="2255224"/>
            <a:ext cx="0" cy="154800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Tree>
    <p:extLst>
      <p:ext uri="{BB962C8B-B14F-4D97-AF65-F5344CB8AC3E}">
        <p14:creationId xmlns:p14="http://schemas.microsoft.com/office/powerpoint/2010/main" val="1183086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rgbClr val="22343A"/>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1646089"/>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1" y="2205263"/>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224291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3779805"/>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53" name="Rectangular Callout 152"/>
          <p:cNvSpPr/>
          <p:nvPr/>
        </p:nvSpPr>
        <p:spPr>
          <a:xfrm rot="5400000">
            <a:off x="7584158" y="2434387"/>
            <a:ext cx="683999" cy="1728000"/>
          </a:xfrm>
          <a:prstGeom prst="wedgeRectCallout">
            <a:avLst>
              <a:gd name="adj1" fmla="val 49597"/>
              <a:gd name="adj2" fmla="val 8899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4" name="Rectangle 153"/>
          <p:cNvSpPr/>
          <p:nvPr/>
        </p:nvSpPr>
        <p:spPr>
          <a:xfrm>
            <a:off x="7050771" y="2985442"/>
            <a:ext cx="1724641" cy="600164"/>
          </a:xfrm>
          <a:prstGeom prst="rect">
            <a:avLst/>
          </a:prstGeom>
        </p:spPr>
        <p:txBody>
          <a:bodyPr wrap="square">
            <a:spAutoFit/>
          </a:bodyPr>
          <a:lstStyle/>
          <a:p>
            <a:pPr algn="ctr"/>
            <a:r>
              <a:rPr lang="en-US" sz="1100" b="1" dirty="0"/>
              <a:t>Policy #3: </a:t>
            </a:r>
            <a:r>
              <a:rPr lang="en-US" sz="1100" dirty="0"/>
              <a:t>Regulatory constraint to deploy to UK environments only</a:t>
            </a:r>
          </a:p>
        </p:txBody>
      </p:sp>
      <p:cxnSp>
        <p:nvCxnSpPr>
          <p:cNvPr id="155" name="Straight Arrow Connector 154"/>
          <p:cNvCxnSpPr/>
          <p:nvPr/>
        </p:nvCxnSpPr>
        <p:spPr>
          <a:xfrm>
            <a:off x="5655695" y="2255224"/>
            <a:ext cx="0" cy="154800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62" name="Rectangular Callout 161"/>
          <p:cNvSpPr/>
          <p:nvPr/>
        </p:nvSpPr>
        <p:spPr>
          <a:xfrm rot="5400000">
            <a:off x="463625" y="2904334"/>
            <a:ext cx="75469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63" name="Rectangle 162"/>
          <p:cNvSpPr/>
          <p:nvPr/>
        </p:nvSpPr>
        <p:spPr>
          <a:xfrm>
            <a:off x="227731" y="3086387"/>
            <a:ext cx="1252518" cy="769441"/>
          </a:xfrm>
          <a:prstGeom prst="rect">
            <a:avLst/>
          </a:prstGeom>
        </p:spPr>
        <p:txBody>
          <a:bodyPr wrap="square">
            <a:spAutoFit/>
          </a:bodyPr>
          <a:lstStyle/>
          <a:p>
            <a:pPr algn="ctr"/>
            <a:r>
              <a:rPr lang="en-US" sz="1100" b="1" dirty="0"/>
              <a:t>Policy #4: </a:t>
            </a:r>
            <a:r>
              <a:rPr lang="en-US" sz="1100" dirty="0"/>
              <a:t>Max. instance limit enforced </a:t>
            </a:r>
            <a:r>
              <a:rPr lang="en-US" sz="1100" dirty="0" smtClean="0"/>
              <a:t>for</a:t>
            </a:r>
            <a:br>
              <a:rPr lang="en-US" sz="1100" dirty="0" smtClean="0"/>
            </a:br>
            <a:r>
              <a:rPr lang="en-US" sz="1100" dirty="0" smtClean="0"/>
              <a:t>this </a:t>
            </a:r>
            <a:r>
              <a:rPr lang="en-US" sz="1100" dirty="0"/>
              <a:t>user.</a:t>
            </a:r>
          </a:p>
        </p:txBody>
      </p:sp>
      <p:cxnSp>
        <p:nvCxnSpPr>
          <p:cNvPr id="164" name="Straight Arrow Connector 163"/>
          <p:cNvCxnSpPr/>
          <p:nvPr/>
        </p:nvCxnSpPr>
        <p:spPr>
          <a:xfrm>
            <a:off x="2272052" y="2255224"/>
            <a:ext cx="0" cy="1527728"/>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grpSp>
        <p:nvGrpSpPr>
          <p:cNvPr id="19" name="Group 18"/>
          <p:cNvGrpSpPr/>
          <p:nvPr/>
        </p:nvGrpSpPr>
        <p:grpSpPr>
          <a:xfrm>
            <a:off x="2360084" y="3783639"/>
            <a:ext cx="259511" cy="449542"/>
            <a:chOff x="2360084" y="3783639"/>
            <a:chExt cx="259511" cy="449542"/>
          </a:xfrm>
        </p:grpSpPr>
        <p:cxnSp>
          <p:nvCxnSpPr>
            <p:cNvPr id="166" name="Straight Arrow Connector 165"/>
            <p:cNvCxnSpPr/>
            <p:nvPr/>
          </p:nvCxnSpPr>
          <p:spPr>
            <a:xfrm>
              <a:off x="2619595" y="4069396"/>
              <a:ext cx="0" cy="163785"/>
            </a:xfrm>
            <a:prstGeom prst="straightConnector1">
              <a:avLst/>
            </a:prstGeom>
            <a:ln w="6350" cmpd="sng">
              <a:solidFill>
                <a:srgbClr val="FFFFFF"/>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16200000" flipV="1">
              <a:off x="2349497" y="3794226"/>
              <a:ext cx="280465" cy="259292"/>
            </a:xfrm>
            <a:prstGeom prst="bentConnector3">
              <a:avLst>
                <a:gd name="adj1" fmla="val -944"/>
              </a:avLst>
            </a:prstGeom>
            <a:ln w="6350" cmpd="sng">
              <a:solidFill>
                <a:srgbClr val="FFFFFF"/>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5526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4237486"/>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4237486"/>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4237486"/>
            <a:ext cx="816142" cy="504952"/>
          </a:xfrm>
          <a:prstGeom prst="rect">
            <a:avLst/>
          </a:prstGeom>
        </p:spPr>
      </p:pic>
      <p:sp>
        <p:nvSpPr>
          <p:cNvPr id="61" name="Rounded Rectangle 60"/>
          <p:cNvSpPr/>
          <p:nvPr/>
        </p:nvSpPr>
        <p:spPr>
          <a:xfrm>
            <a:off x="1604195" y="180351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2665035"/>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2922817"/>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smtClean="0">
                <a:solidFill>
                  <a:schemeClr val="bg2"/>
                </a:solidFill>
                <a:latin typeface="Calibri"/>
                <a:cs typeface="Calibri"/>
              </a:rPr>
              <a:t>Common </a:t>
            </a:r>
            <a:br>
              <a:rPr lang="en-US" sz="1000" dirty="0" smtClean="0">
                <a:solidFill>
                  <a:schemeClr val="bg2"/>
                </a:solidFill>
                <a:latin typeface="Calibri"/>
                <a:cs typeface="Calibri"/>
              </a:rPr>
            </a:br>
            <a:r>
              <a:rPr lang="en-US" sz="1000" dirty="0" smtClean="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292281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291899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smtClean="0">
                <a:solidFill>
                  <a:schemeClr val="bg2"/>
                </a:solidFill>
                <a:latin typeface="Calibri"/>
                <a:cs typeface="Calibri"/>
              </a:rPr>
              <a:t/>
            </a:r>
            <a:br>
              <a:rPr lang="en-US" sz="1000" smtClean="0">
                <a:solidFill>
                  <a:schemeClr val="bg2"/>
                </a:solidFill>
                <a:latin typeface="Calibri"/>
                <a:cs typeface="Calibri"/>
              </a:rPr>
            </a:br>
            <a:r>
              <a:rPr lang="en-US" sz="100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292130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smtClean="0">
                <a:solidFill>
                  <a:schemeClr val="bg2"/>
                </a:solidFill>
                <a:latin typeface="Calibri"/>
                <a:cs typeface="Calibri"/>
              </a:rPr>
              <a:t/>
            </a:r>
            <a:br>
              <a:rPr lang="en-US" sz="1000" dirty="0" smtClean="0">
                <a:solidFill>
                  <a:schemeClr val="bg2"/>
                </a:solidFill>
                <a:latin typeface="Calibri"/>
                <a:cs typeface="Calibri"/>
              </a:rPr>
            </a:br>
            <a:r>
              <a:rPr lang="en-US" sz="1000" dirty="0" smtClean="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3681100"/>
            <a:ext cx="4451512" cy="199155"/>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rgbClr val="22343A"/>
                </a:solidFill>
                <a:latin typeface="Calibri" pitchFamily="34" charset="0"/>
                <a:cs typeface="Calibri" pitchFamily="34" charset="0"/>
              </a:rPr>
              <a:t>Workload Provisioning / Orchestration / Scheduling</a:t>
            </a:r>
          </a:p>
        </p:txBody>
      </p:sp>
      <p:sp>
        <p:nvSpPr>
          <p:cNvPr id="69" name="Rectangle 68"/>
          <p:cNvSpPr/>
          <p:nvPr/>
        </p:nvSpPr>
        <p:spPr>
          <a:xfrm>
            <a:off x="1677898" y="2397461"/>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003719"/>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7" y="212256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0" y="2650977"/>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smtClean="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2719157"/>
            <a:ext cx="2017316" cy="306956"/>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Security</a:t>
            </a:r>
          </a:p>
        </p:txBody>
      </p:sp>
      <p:sp>
        <p:nvSpPr>
          <p:cNvPr id="75" name="Rectangle 74"/>
          <p:cNvSpPr/>
          <p:nvPr/>
        </p:nvSpPr>
        <p:spPr>
          <a:xfrm>
            <a:off x="1671771" y="1863966"/>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smtClean="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2" y="4170913"/>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smtClean="0">
                <a:solidFill>
                  <a:schemeClr val="tx1">
                    <a:lumMod val="75000"/>
                    <a:lumOff val="25000"/>
                  </a:schemeClr>
                </a:solidFill>
                <a:latin typeface="+mn-lt"/>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latin typeface="+mn-lt"/>
              <a:cs typeface="Times New Roman" pitchFamily="18" charset="0"/>
              <a:sym typeface="Times New Roman" pitchFamily="18" charset="0"/>
            </a:endParaRPr>
          </a:p>
        </p:txBody>
      </p:sp>
      <p:sp>
        <p:nvSpPr>
          <p:cNvPr id="77" name="TextBox 8"/>
          <p:cNvSpPr txBox="1">
            <a:spLocks noChangeArrowheads="1"/>
          </p:cNvSpPr>
          <p:nvPr/>
        </p:nvSpPr>
        <p:spPr bwMode="auto">
          <a:xfrm>
            <a:off x="480082" y="3976851"/>
            <a:ext cx="1625102" cy="276967"/>
          </a:xfrm>
          <a:prstGeom prst="rect">
            <a:avLst/>
          </a:prstGeom>
          <a:noFill/>
          <a:ln w="9525">
            <a:noFill/>
            <a:miter lim="800000"/>
            <a:headEnd/>
            <a:tailEnd/>
          </a:ln>
        </p:spPr>
        <p:txBody>
          <a:bodyPr wrap="square" lIns="91407" tIns="45704" rIns="91407" bIns="45704">
            <a:spAutoFit/>
          </a:bodyPr>
          <a:lstStyle/>
          <a:p>
            <a:pPr defTabSz="914071"/>
            <a:r>
              <a:rPr lang="en-US" sz="1200" dirty="0" smtClean="0">
                <a:solidFill>
                  <a:schemeClr val="accent1"/>
                </a:solidFill>
                <a:latin typeface="+mn-lt"/>
                <a:cs typeface="Times New Roman" pitchFamily="18" charset="0"/>
                <a:sym typeface="Times New Roman" pitchFamily="18" charset="0"/>
              </a:rPr>
              <a:t>EXAMPLE SCENARIO:</a:t>
            </a:r>
            <a:endParaRPr lang="en-US" sz="1200" dirty="0">
              <a:solidFill>
                <a:schemeClr val="accent1"/>
              </a:solidFill>
              <a:latin typeface="+mn-lt"/>
              <a:cs typeface="Times New Roman" pitchFamily="18" charset="0"/>
              <a:sym typeface="Times New Roman" pitchFamily="18" charset="0"/>
            </a:endParaRPr>
          </a:p>
        </p:txBody>
      </p:sp>
      <p:sp>
        <p:nvSpPr>
          <p:cNvPr id="78" name="Rectangle 77"/>
          <p:cNvSpPr/>
          <p:nvPr/>
        </p:nvSpPr>
        <p:spPr>
          <a:xfrm>
            <a:off x="4088831" y="3348873"/>
            <a:ext cx="2036611" cy="285934"/>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Monitoring</a:t>
            </a:r>
          </a:p>
        </p:txBody>
      </p:sp>
      <p:sp>
        <p:nvSpPr>
          <p:cNvPr id="80" name="Content Placeholder 2"/>
          <p:cNvSpPr txBox="1">
            <a:spLocks/>
          </p:cNvSpPr>
          <p:nvPr/>
        </p:nvSpPr>
        <p:spPr>
          <a:xfrm>
            <a:off x="2292230" y="4336593"/>
            <a:ext cx="845890" cy="301781"/>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4362832"/>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4362833"/>
            <a:ext cx="845890" cy="301782"/>
          </a:xfrm>
          <a:prstGeom prst="rect">
            <a:avLst/>
          </a:prstGeom>
        </p:spPr>
        <p:txBody>
          <a:bodyPr lIns="91435" tIns="45718" rIns="91435" bIns="45718">
            <a:noAutofit/>
          </a:bodyPr>
          <a:lstStyle/>
          <a:p>
            <a:pPr algn="ctr" defTabSz="457177" fontAlgn="auto">
              <a:lnSpc>
                <a:spcPct val="90000"/>
              </a:lnSpc>
              <a:spcBef>
                <a:spcPct val="20000"/>
              </a:spcBef>
              <a:spcAft>
                <a:spcPts val="0"/>
              </a:spcAft>
              <a:defRPr/>
            </a:pPr>
            <a:r>
              <a:rPr lang="en-US" sz="1000" dirty="0" smtClean="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1254208"/>
            <a:ext cx="1104732" cy="278071"/>
          </a:xfrm>
          <a:prstGeom prst="rect">
            <a:avLst/>
          </a:prstGeom>
        </p:spPr>
        <p:txBody>
          <a:bodyPr lIns="91435" tIns="45718" rIns="91435" bIns="45718">
            <a:noAutofit/>
          </a:bodyPr>
          <a:lstStyle/>
          <a:p>
            <a:pPr defTabSz="457177" fontAlgn="auto">
              <a:lnSpc>
                <a:spcPct val="90000"/>
              </a:lnSpc>
              <a:spcBef>
                <a:spcPct val="20000"/>
              </a:spcBef>
              <a:spcAft>
                <a:spcPts val="0"/>
              </a:spcAft>
              <a:defRPr/>
            </a:pPr>
            <a:r>
              <a:rPr lang="en-US" sz="1600" dirty="0" smtClean="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09" y="1304227"/>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09" y="1294456"/>
            <a:ext cx="469711"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1294456"/>
            <a:ext cx="587150"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2" y="1294456"/>
            <a:ext cx="702027"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1294456"/>
            <a:ext cx="621518" cy="253916"/>
          </a:xfrm>
          <a:prstGeom prst="rect">
            <a:avLst/>
          </a:prstGeom>
          <a:noFill/>
        </p:spPr>
        <p:txBody>
          <a:bodyPr wrap="square" rtlCol="0">
            <a:spAutoFit/>
          </a:bodyPr>
          <a:lstStyle/>
          <a:p>
            <a:pPr defTabSz="914400">
              <a:buClr>
                <a:srgbClr val="F79646"/>
              </a:buClr>
              <a:defRPr/>
            </a:pPr>
            <a:r>
              <a:rPr lang="en-US" sz="1050" kern="0" dirty="0" smtClean="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127676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95" name="TextBox 94"/>
          <p:cNvSpPr txBox="1"/>
          <p:nvPr/>
        </p:nvSpPr>
        <p:spPr>
          <a:xfrm>
            <a:off x="2577358" y="1294456"/>
            <a:ext cx="833684" cy="253916"/>
          </a:xfrm>
          <a:prstGeom prst="rect">
            <a:avLst/>
          </a:prstGeom>
          <a:noFill/>
        </p:spPr>
        <p:txBody>
          <a:bodyPr wrap="square" rtlCol="0">
            <a:spAutoFit/>
          </a:bodyPr>
          <a:lstStyle/>
          <a:p>
            <a:pPr defTabSz="914400">
              <a:buClr>
                <a:srgbClr val="F79646"/>
              </a:buClr>
              <a:defRPr/>
            </a:pPr>
            <a:r>
              <a:rPr lang="en-US" sz="1050" kern="0" dirty="0" smtClean="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996065"/>
            <a:ext cx="314578" cy="335937"/>
          </a:xfrm>
          <a:prstGeom prst="rect">
            <a:avLst/>
          </a:prstGeom>
        </p:spPr>
      </p:pic>
      <p:sp>
        <p:nvSpPr>
          <p:cNvPr id="105" name="Rectangle 104"/>
          <p:cNvSpPr/>
          <p:nvPr/>
        </p:nvSpPr>
        <p:spPr>
          <a:xfrm>
            <a:off x="2737198" y="1042411"/>
            <a:ext cx="556563"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5" y="1089944"/>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803713"/>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1" y="128331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smtClean="0">
                <a:solidFill>
                  <a:schemeClr val="bg1"/>
                </a:solidFill>
              </a:rPr>
              <a:t>and </a:t>
            </a:r>
            <a:r>
              <a:rPr lang="en-US" sz="1100" dirty="0">
                <a:solidFill>
                  <a:schemeClr val="bg1"/>
                </a:solidFill>
              </a:rPr>
              <a:t>project.</a:t>
            </a:r>
          </a:p>
        </p:txBody>
      </p:sp>
      <p:grpSp>
        <p:nvGrpSpPr>
          <p:cNvPr id="139" name="Group 138"/>
          <p:cNvGrpSpPr/>
          <p:nvPr/>
        </p:nvGrpSpPr>
        <p:grpSpPr>
          <a:xfrm>
            <a:off x="2761734" y="3946244"/>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5" y="1792974"/>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1796628"/>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2255224"/>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1646089"/>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1" y="2205263"/>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224291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3779805"/>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53" name="Rectangular Callout 152"/>
          <p:cNvSpPr/>
          <p:nvPr/>
        </p:nvSpPr>
        <p:spPr>
          <a:xfrm rot="5400000">
            <a:off x="7584158" y="2434387"/>
            <a:ext cx="683999" cy="1728000"/>
          </a:xfrm>
          <a:prstGeom prst="wedgeRectCallout">
            <a:avLst>
              <a:gd name="adj1" fmla="val 49597"/>
              <a:gd name="adj2" fmla="val 8899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4" name="Rectangle 153"/>
          <p:cNvSpPr/>
          <p:nvPr/>
        </p:nvSpPr>
        <p:spPr>
          <a:xfrm>
            <a:off x="7050771" y="2985442"/>
            <a:ext cx="1724641" cy="600164"/>
          </a:xfrm>
          <a:prstGeom prst="rect">
            <a:avLst/>
          </a:prstGeom>
        </p:spPr>
        <p:txBody>
          <a:bodyPr wrap="square">
            <a:spAutoFit/>
          </a:bodyPr>
          <a:lstStyle/>
          <a:p>
            <a:pPr algn="ctr"/>
            <a:r>
              <a:rPr lang="en-US" sz="1100" b="1" dirty="0"/>
              <a:t>Policy #3: </a:t>
            </a:r>
            <a:r>
              <a:rPr lang="en-US" sz="1100" dirty="0"/>
              <a:t>Regulatory constraint to deploy to UK environments only</a:t>
            </a:r>
          </a:p>
        </p:txBody>
      </p:sp>
      <p:cxnSp>
        <p:nvCxnSpPr>
          <p:cNvPr id="155" name="Straight Arrow Connector 154"/>
          <p:cNvCxnSpPr/>
          <p:nvPr/>
        </p:nvCxnSpPr>
        <p:spPr>
          <a:xfrm>
            <a:off x="5655695" y="2255224"/>
            <a:ext cx="0" cy="154800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62" name="Rectangular Callout 161"/>
          <p:cNvSpPr/>
          <p:nvPr/>
        </p:nvSpPr>
        <p:spPr>
          <a:xfrm rot="5400000">
            <a:off x="463625" y="2904334"/>
            <a:ext cx="75469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63" name="Rectangle 162"/>
          <p:cNvSpPr/>
          <p:nvPr/>
        </p:nvSpPr>
        <p:spPr>
          <a:xfrm>
            <a:off x="227731" y="3086387"/>
            <a:ext cx="1252518" cy="769441"/>
          </a:xfrm>
          <a:prstGeom prst="rect">
            <a:avLst/>
          </a:prstGeom>
        </p:spPr>
        <p:txBody>
          <a:bodyPr wrap="square">
            <a:spAutoFit/>
          </a:bodyPr>
          <a:lstStyle/>
          <a:p>
            <a:pPr algn="ctr"/>
            <a:r>
              <a:rPr lang="en-US" sz="1100" b="1" dirty="0"/>
              <a:t>Policy #4: </a:t>
            </a:r>
            <a:r>
              <a:rPr lang="en-US" sz="1100" dirty="0"/>
              <a:t>Max. instance limit enforced </a:t>
            </a:r>
            <a:r>
              <a:rPr lang="en-US" sz="1100" dirty="0" smtClean="0"/>
              <a:t>for</a:t>
            </a:r>
            <a:br>
              <a:rPr lang="en-US" sz="1100" dirty="0" smtClean="0"/>
            </a:br>
            <a:r>
              <a:rPr lang="en-US" sz="1100" dirty="0" smtClean="0"/>
              <a:t>this </a:t>
            </a:r>
            <a:r>
              <a:rPr lang="en-US" sz="1100" dirty="0"/>
              <a:t>user.</a:t>
            </a:r>
          </a:p>
        </p:txBody>
      </p:sp>
      <p:cxnSp>
        <p:nvCxnSpPr>
          <p:cNvPr id="164" name="Straight Arrow Connector 163"/>
          <p:cNvCxnSpPr/>
          <p:nvPr/>
        </p:nvCxnSpPr>
        <p:spPr>
          <a:xfrm>
            <a:off x="2272052" y="2255224"/>
            <a:ext cx="0" cy="1527728"/>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2664838"/>
            <a:ext cx="2146742" cy="246221"/>
          </a:xfrm>
          <a:prstGeom prst="rect">
            <a:avLst/>
          </a:prstGeom>
        </p:spPr>
        <p:txBody>
          <a:bodyPr wrap="none">
            <a:spAutoFit/>
          </a:bodyPr>
          <a:lstStyle/>
          <a:p>
            <a:pPr algn="ctr">
              <a:lnSpc>
                <a:spcPct val="80000"/>
              </a:lnSpc>
            </a:pPr>
            <a:r>
              <a:rPr lang="en-US" sz="1200" dirty="0" smtClean="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grpSp>
        <p:nvGrpSpPr>
          <p:cNvPr id="19" name="Group 18"/>
          <p:cNvGrpSpPr/>
          <p:nvPr/>
        </p:nvGrpSpPr>
        <p:grpSpPr>
          <a:xfrm>
            <a:off x="2360084" y="3783639"/>
            <a:ext cx="259511" cy="449542"/>
            <a:chOff x="2360084" y="3783639"/>
            <a:chExt cx="259511" cy="449542"/>
          </a:xfrm>
        </p:grpSpPr>
        <p:cxnSp>
          <p:nvCxnSpPr>
            <p:cNvPr id="166" name="Straight Arrow Connector 165"/>
            <p:cNvCxnSpPr/>
            <p:nvPr/>
          </p:nvCxnSpPr>
          <p:spPr>
            <a:xfrm>
              <a:off x="2619595" y="4069396"/>
              <a:ext cx="0" cy="163785"/>
            </a:xfrm>
            <a:prstGeom prst="straightConnector1">
              <a:avLst/>
            </a:prstGeom>
            <a:ln w="6350" cmpd="sng">
              <a:solidFill>
                <a:srgbClr val="FFFFFF"/>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16200000" flipV="1">
              <a:off x="2349497" y="3794226"/>
              <a:ext cx="280465" cy="259292"/>
            </a:xfrm>
            <a:prstGeom prst="bentConnector3">
              <a:avLst>
                <a:gd name="adj1" fmla="val -944"/>
              </a:avLst>
            </a:prstGeom>
            <a:ln w="6350" cmpd="sng">
              <a:solidFill>
                <a:srgbClr val="FFFFFF"/>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grpSp>
      <p:cxnSp>
        <p:nvCxnSpPr>
          <p:cNvPr id="79" name="Straight Arrow Connector 78"/>
          <p:cNvCxnSpPr/>
          <p:nvPr/>
        </p:nvCxnSpPr>
        <p:spPr>
          <a:xfrm>
            <a:off x="5804425" y="2255225"/>
            <a:ext cx="0" cy="1259998"/>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88" name="Rectangular Callout 87"/>
          <p:cNvSpPr/>
          <p:nvPr/>
        </p:nvSpPr>
        <p:spPr>
          <a:xfrm rot="5400000">
            <a:off x="7584158" y="3223788"/>
            <a:ext cx="683999" cy="1728000"/>
          </a:xfrm>
          <a:prstGeom prst="wedgeRectCallout">
            <a:avLst>
              <a:gd name="adj1" fmla="val -75849"/>
              <a:gd name="adj2" fmla="val 114155"/>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89" name="Rectangle 88"/>
          <p:cNvSpPr/>
          <p:nvPr/>
        </p:nvSpPr>
        <p:spPr>
          <a:xfrm>
            <a:off x="7050771" y="3774843"/>
            <a:ext cx="1724641" cy="600164"/>
          </a:xfrm>
          <a:prstGeom prst="rect">
            <a:avLst/>
          </a:prstGeom>
        </p:spPr>
        <p:txBody>
          <a:bodyPr wrap="square">
            <a:spAutoFit/>
          </a:bodyPr>
          <a:lstStyle/>
          <a:p>
            <a:pPr algn="ctr"/>
            <a:r>
              <a:rPr lang="en-US" sz="1100" b="1" dirty="0"/>
              <a:t>Policy #5: </a:t>
            </a:r>
            <a:r>
              <a:rPr lang="en-US" sz="1100" dirty="0"/>
              <a:t>Monitor for inactivity and release after </a:t>
            </a:r>
            <a:br>
              <a:rPr lang="en-US" sz="1100" dirty="0"/>
            </a:br>
            <a:r>
              <a:rPr lang="en-US" sz="1100" dirty="0"/>
              <a:t>72 hours.</a:t>
            </a:r>
          </a:p>
        </p:txBody>
      </p:sp>
    </p:spTree>
    <p:extLst>
      <p:ext uri="{BB962C8B-B14F-4D97-AF65-F5344CB8AC3E}">
        <p14:creationId xmlns:p14="http://schemas.microsoft.com/office/powerpoint/2010/main" val="36576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3" name="Pentagon 312"/>
          <p:cNvSpPr/>
          <p:nvPr/>
        </p:nvSpPr>
        <p:spPr>
          <a:xfrm>
            <a:off x="565146" y="1680440"/>
            <a:ext cx="3883288" cy="297456"/>
          </a:xfrm>
          <a:prstGeom prst="homePlate">
            <a:avLst>
              <a:gd name="adj" fmla="val 52079"/>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chemeClr val="bg2"/>
                </a:solidFill>
                <a:latin typeface="Calibri" pitchFamily="34" charset="0"/>
                <a:cs typeface="Calibri" pitchFamily="34" charset="0"/>
              </a:rPr>
              <a:t>CA Release Automation</a:t>
            </a:r>
          </a:p>
        </p:txBody>
      </p:sp>
      <p:sp>
        <p:nvSpPr>
          <p:cNvPr id="2" name="Title 1"/>
          <p:cNvSpPr>
            <a:spLocks noGrp="1"/>
          </p:cNvSpPr>
          <p:nvPr>
            <p:ph type="title"/>
          </p:nvPr>
        </p:nvSpPr>
        <p:spPr/>
        <p:txBody>
          <a:bodyPr/>
          <a:lstStyle/>
          <a:p>
            <a:r>
              <a:rPr lang="en-US" dirty="0" smtClean="0"/>
              <a:t>Continuous Delivery – Total Integrated Solution</a:t>
            </a:r>
            <a:r>
              <a:rPr lang="en-US" sz="2000" dirty="0" smtClean="0"/>
              <a:t/>
            </a:r>
            <a:br>
              <a:rPr lang="en-US" sz="2000" dirty="0" smtClean="0"/>
            </a:br>
            <a:r>
              <a:rPr lang="en-US" sz="2000" dirty="0" smtClean="0"/>
              <a:t>Orchestrating and Accelerating the Software Development Lifecycle</a:t>
            </a:r>
            <a:endParaRPr lang="en-US" sz="2000" dirty="0"/>
          </a:p>
        </p:txBody>
      </p:sp>
      <p:sp>
        <p:nvSpPr>
          <p:cNvPr id="3" name="TextBox 2"/>
          <p:cNvSpPr txBox="1"/>
          <p:nvPr/>
        </p:nvSpPr>
        <p:spPr>
          <a:xfrm>
            <a:off x="2633105" y="4023243"/>
            <a:ext cx="167073" cy="369332"/>
          </a:xfrm>
          <a:prstGeom prst="rect">
            <a:avLst/>
          </a:prstGeom>
          <a:noFill/>
        </p:spPr>
        <p:txBody>
          <a:bodyPr wrap="square" rtlCol="0">
            <a:spAutoFit/>
          </a:bodyPr>
          <a:lstStyle/>
          <a:p>
            <a:endParaRPr lang="en-US" dirty="0"/>
          </a:p>
        </p:txBody>
      </p:sp>
      <p:grpSp>
        <p:nvGrpSpPr>
          <p:cNvPr id="55" name="Group 54"/>
          <p:cNvGrpSpPr/>
          <p:nvPr/>
        </p:nvGrpSpPr>
        <p:grpSpPr>
          <a:xfrm>
            <a:off x="5060073" y="1405725"/>
            <a:ext cx="3321928" cy="875694"/>
            <a:chOff x="5060072" y="2162125"/>
            <a:chExt cx="3321928" cy="1166512"/>
          </a:xfrm>
        </p:grpSpPr>
        <p:sp>
          <p:nvSpPr>
            <p:cNvPr id="349" name="Rectangle 348"/>
            <p:cNvSpPr/>
            <p:nvPr/>
          </p:nvSpPr>
          <p:spPr>
            <a:xfrm flipH="1">
              <a:off x="5285358" y="2162125"/>
              <a:ext cx="0" cy="1150932"/>
            </a:xfrm>
            <a:custGeom>
              <a:avLst/>
              <a:gdLst>
                <a:gd name="connsiteX0" fmla="*/ 0 w 399315"/>
                <a:gd name="connsiteY0" fmla="*/ 0 h 695086"/>
                <a:gd name="connsiteX1" fmla="*/ 399315 w 399315"/>
                <a:gd name="connsiteY1" fmla="*/ 0 h 695086"/>
                <a:gd name="connsiteX2" fmla="*/ 399315 w 399315"/>
                <a:gd name="connsiteY2" fmla="*/ 695086 h 695086"/>
                <a:gd name="connsiteX3" fmla="*/ 0 w 399315"/>
                <a:gd name="connsiteY3" fmla="*/ 695086 h 695086"/>
                <a:gd name="connsiteX4" fmla="*/ 0 w 399315"/>
                <a:gd name="connsiteY4" fmla="*/ 0 h 695086"/>
                <a:gd name="connsiteX0" fmla="*/ 399315 w 490755"/>
                <a:gd name="connsiteY0" fmla="*/ 0 h 695086"/>
                <a:gd name="connsiteX1" fmla="*/ 399315 w 490755"/>
                <a:gd name="connsiteY1" fmla="*/ 695086 h 695086"/>
                <a:gd name="connsiteX2" fmla="*/ 0 w 490755"/>
                <a:gd name="connsiteY2" fmla="*/ 695086 h 695086"/>
                <a:gd name="connsiteX3" fmla="*/ 0 w 490755"/>
                <a:gd name="connsiteY3" fmla="*/ 0 h 695086"/>
                <a:gd name="connsiteX4" fmla="*/ 490755 w 490755"/>
                <a:gd name="connsiteY4" fmla="*/ 91440 h 695086"/>
                <a:gd name="connsiteX0" fmla="*/ 399315 w 399315"/>
                <a:gd name="connsiteY0" fmla="*/ 0 h 695086"/>
                <a:gd name="connsiteX1" fmla="*/ 399315 w 399315"/>
                <a:gd name="connsiteY1" fmla="*/ 695086 h 695086"/>
                <a:gd name="connsiteX2" fmla="*/ 0 w 399315"/>
                <a:gd name="connsiteY2" fmla="*/ 695086 h 695086"/>
                <a:gd name="connsiteX3" fmla="*/ 0 w 399315"/>
                <a:gd name="connsiteY3" fmla="*/ 0 h 695086"/>
                <a:gd name="connsiteX0" fmla="*/ 399315 w 399315"/>
                <a:gd name="connsiteY0" fmla="*/ 695086 h 695086"/>
                <a:gd name="connsiteX1" fmla="*/ 0 w 399315"/>
                <a:gd name="connsiteY1" fmla="*/ 695086 h 695086"/>
                <a:gd name="connsiteX2" fmla="*/ 0 w 399315"/>
                <a:gd name="connsiteY2" fmla="*/ 0 h 695086"/>
                <a:gd name="connsiteX0" fmla="*/ 0 w 0"/>
                <a:gd name="connsiteY0" fmla="*/ 695086 h 695086"/>
                <a:gd name="connsiteX1" fmla="*/ 0 w 0"/>
                <a:gd name="connsiteY1" fmla="*/ 0 h 695086"/>
              </a:gdLst>
              <a:ahLst/>
              <a:cxnLst>
                <a:cxn ang="0">
                  <a:pos x="connsiteX0" y="connsiteY0"/>
                </a:cxn>
                <a:cxn ang="0">
                  <a:pos x="connsiteX1" y="connsiteY1"/>
                </a:cxn>
              </a:cxnLst>
              <a:rect l="l" t="t" r="r" b="b"/>
              <a:pathLst>
                <a:path h="695086">
                  <a:moveTo>
                    <a:pt x="0" y="695086"/>
                  </a:moveTo>
                  <a:lnTo>
                    <a:pt x="0" y="0"/>
                  </a:lnTo>
                </a:path>
              </a:pathLst>
            </a:custGeom>
            <a:no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600" b="1" dirty="0">
                <a:solidFill>
                  <a:srgbClr val="FFFFFF"/>
                </a:solidFill>
                <a:latin typeface="Calibri" pitchFamily="34" charset="0"/>
                <a:cs typeface="Calibri" pitchFamily="34" charset="0"/>
              </a:endParaRPr>
            </a:p>
          </p:txBody>
        </p:sp>
        <p:sp>
          <p:nvSpPr>
            <p:cNvPr id="351" name="Isosceles Triangle 350"/>
            <p:cNvSpPr/>
            <p:nvPr/>
          </p:nvSpPr>
          <p:spPr>
            <a:xfrm rot="16200000" flipH="1">
              <a:off x="4989344" y="2624949"/>
              <a:ext cx="366741" cy="225286"/>
            </a:xfrm>
            <a:prstGeom prst="triangle">
              <a:avLst/>
            </a:prstGeom>
            <a:solidFill>
              <a:schemeClr val="accent3"/>
            </a:solidFill>
            <a:ln w="9525">
              <a:noFill/>
              <a:miter lim="800000"/>
              <a:headEnd/>
              <a:tailEnd/>
            </a:ln>
          </p:spPr>
          <p:txBody>
            <a:bodyPr wrap="square" lIns="182880" tIns="91440" rIns="182880" bIns="91440" anchor="ctr">
              <a:noAutofit/>
            </a:bodyPr>
            <a:lstStyle/>
            <a:p>
              <a:pPr eaLnBrk="0" hangingPunct="0">
                <a:lnSpc>
                  <a:spcPct val="90000"/>
                </a:lnSpc>
                <a:buFont typeface="Wingdings" pitchFamily="2" charset="2"/>
                <a:buNone/>
              </a:pPr>
              <a:endParaRPr lang="en-US" sz="2000" spc="-20" dirty="0">
                <a:solidFill>
                  <a:schemeClr val="bg1"/>
                </a:solidFill>
                <a:latin typeface="Calibri" pitchFamily="34" charset="0"/>
                <a:cs typeface="Calibri" pitchFamily="34" charset="0"/>
              </a:endParaRPr>
            </a:p>
          </p:txBody>
        </p:sp>
        <p:sp>
          <p:nvSpPr>
            <p:cNvPr id="352" name="Rectangle 351"/>
            <p:cNvSpPr/>
            <p:nvPr/>
          </p:nvSpPr>
          <p:spPr>
            <a:xfrm>
              <a:off x="5301735" y="2162125"/>
              <a:ext cx="3080265" cy="1166512"/>
            </a:xfrm>
            <a:prstGeom prst="rect">
              <a:avLst/>
            </a:prstGeom>
            <a:solidFill>
              <a:schemeClr val="tx2"/>
            </a:solidFill>
          </p:spPr>
          <p:txBody>
            <a:bodyPr wrap="square" anchor="ctr">
              <a:noAutofit/>
            </a:bodyPr>
            <a:lstStyle/>
            <a:p>
              <a:pPr marL="0" lvl="1" defTabSz="457200">
                <a:lnSpc>
                  <a:spcPct val="90000"/>
                </a:lnSpc>
                <a:spcAft>
                  <a:spcPts val="800"/>
                </a:spcAft>
                <a:buClr>
                  <a:srgbClr val="0064AF"/>
                </a:buClr>
              </a:pPr>
              <a:r>
                <a:rPr lang="en-US" sz="1200" dirty="0">
                  <a:solidFill>
                    <a:srgbClr val="FFFFFF"/>
                  </a:solidFill>
                </a:rPr>
                <a:t>Increase speed/frequency of software releases </a:t>
              </a:r>
            </a:p>
            <a:p>
              <a:pPr marL="0" lvl="1" defTabSz="457200">
                <a:lnSpc>
                  <a:spcPct val="90000"/>
                </a:lnSpc>
                <a:spcAft>
                  <a:spcPts val="800"/>
                </a:spcAft>
                <a:buClr>
                  <a:srgbClr val="0064AF"/>
                </a:buClr>
              </a:pPr>
              <a:r>
                <a:rPr lang="en-US" sz="1200" dirty="0">
                  <a:solidFill>
                    <a:srgbClr val="FFFFFF"/>
                  </a:solidFill>
                </a:rPr>
                <a:t>Automate workflow across existing tool chains </a:t>
              </a:r>
            </a:p>
            <a:p>
              <a:pPr marL="0" lvl="1" defTabSz="457200">
                <a:lnSpc>
                  <a:spcPct val="90000"/>
                </a:lnSpc>
                <a:spcAft>
                  <a:spcPts val="800"/>
                </a:spcAft>
                <a:buClr>
                  <a:srgbClr val="0064AF"/>
                </a:buClr>
              </a:pPr>
              <a:r>
                <a:rPr lang="en-US" sz="1200" dirty="0">
                  <a:solidFill>
                    <a:srgbClr val="FFFFFF"/>
                  </a:solidFill>
                </a:rPr>
                <a:t>Automate application release and promotion   </a:t>
              </a:r>
            </a:p>
          </p:txBody>
        </p:sp>
      </p:grpSp>
      <p:grpSp>
        <p:nvGrpSpPr>
          <p:cNvPr id="5" name="Group 4"/>
          <p:cNvGrpSpPr/>
          <p:nvPr/>
        </p:nvGrpSpPr>
        <p:grpSpPr>
          <a:xfrm>
            <a:off x="565147" y="1283266"/>
            <a:ext cx="3694070" cy="408157"/>
            <a:chOff x="565147" y="1709438"/>
            <a:chExt cx="4083054" cy="543706"/>
          </a:xfrm>
        </p:grpSpPr>
        <p:sp>
          <p:nvSpPr>
            <p:cNvPr id="87" name="Rectangle 86"/>
            <p:cNvSpPr/>
            <p:nvPr/>
          </p:nvSpPr>
          <p:spPr>
            <a:xfrm>
              <a:off x="565147" y="1709438"/>
              <a:ext cx="4083054" cy="529075"/>
            </a:xfrm>
            <a:prstGeom prst="rect">
              <a:avLst/>
            </a:prstGeom>
            <a:solidFill>
              <a:schemeClr val="bg1">
                <a:lumMod val="85000"/>
              </a:schemeClr>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073" y="1835124"/>
              <a:ext cx="432384" cy="378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55" name="Picture 2" descr="http://www.beilers.com/wp-content/uploads/2011/02/Hudson-CI.jpg"/>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73368" y="1719745"/>
              <a:ext cx="494323" cy="494323"/>
            </a:xfrm>
            <a:prstGeom prst="rect">
              <a:avLst/>
            </a:prstGeom>
            <a:noFill/>
          </p:spPr>
        </p:pic>
        <p:pic>
          <p:nvPicPr>
            <p:cNvPr id="364" name="Picture 4" descr="Jenkins"/>
            <p:cNvPicPr>
              <a:picLocks noChangeAspect="1" noChangeArrowheads="1"/>
            </p:cNvPicPr>
            <p:nvPr/>
          </p:nvPicPr>
          <p:blipFill>
            <a:blip r:embed="rId5" cstate="print"/>
            <a:srcRect/>
            <a:stretch>
              <a:fillRect/>
            </a:stretch>
          </p:blipFill>
          <p:spPr bwMode="auto">
            <a:xfrm>
              <a:off x="4003431" y="1736349"/>
              <a:ext cx="373184" cy="515181"/>
            </a:xfrm>
            <a:prstGeom prst="rect">
              <a:avLst/>
            </a:prstGeom>
            <a:noFill/>
          </p:spPr>
        </p:pic>
        <p:pic>
          <p:nvPicPr>
            <p:cNvPr id="365" name="Picture 8" descr="visual studio team foundation serve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995635" y="1787769"/>
              <a:ext cx="874459" cy="426299"/>
            </a:xfrm>
            <a:prstGeom prst="rect">
              <a:avLst/>
            </a:prstGeom>
            <a:noFill/>
          </p:spPr>
        </p:pic>
        <p:pic>
          <p:nvPicPr>
            <p:cNvPr id="366" name="Picture 10" descr="http://upload.wikimedia.org/wikipedia/en/4/40/Octocat,_a_Mascot_of_Github.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576363" y="1738923"/>
              <a:ext cx="514221" cy="514221"/>
            </a:xfrm>
            <a:prstGeom prst="rect">
              <a:avLst/>
            </a:prstGeom>
            <a:noFill/>
          </p:spPr>
        </p:pic>
      </p:grpSp>
      <p:grpSp>
        <p:nvGrpSpPr>
          <p:cNvPr id="15" name="Group 14"/>
          <p:cNvGrpSpPr/>
          <p:nvPr/>
        </p:nvGrpSpPr>
        <p:grpSpPr>
          <a:xfrm>
            <a:off x="253693" y="2173711"/>
            <a:ext cx="1551766" cy="1275918"/>
            <a:chOff x="261114" y="2895600"/>
            <a:chExt cx="1715165" cy="1699651"/>
          </a:xfrm>
        </p:grpSpPr>
        <p:pic>
          <p:nvPicPr>
            <p:cNvPr id="314" name="Picture 313"/>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261114" y="2895600"/>
              <a:ext cx="1715165" cy="957339"/>
            </a:xfrm>
            <a:prstGeom prst="rect">
              <a:avLst/>
            </a:prstGeom>
          </p:spPr>
        </p:pic>
        <p:grpSp>
          <p:nvGrpSpPr>
            <p:cNvPr id="50" name="Group 3"/>
            <p:cNvGrpSpPr/>
            <p:nvPr/>
          </p:nvGrpSpPr>
          <p:grpSpPr>
            <a:xfrm>
              <a:off x="736605" y="3179505"/>
              <a:ext cx="787395" cy="589553"/>
              <a:chOff x="1287024" y="2663463"/>
              <a:chExt cx="787395" cy="589553"/>
            </a:xfrm>
          </p:grpSpPr>
          <p:pic>
            <p:nvPicPr>
              <p:cNvPr id="303" name="Picture 30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1287024" y="2663463"/>
                <a:ext cx="397850" cy="589553"/>
              </a:xfrm>
              <a:prstGeom prst="rect">
                <a:avLst/>
              </a:prstGeom>
            </p:spPr>
          </p:pic>
          <p:pic>
            <p:nvPicPr>
              <p:cNvPr id="304" name="Picture 30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1676569" y="2663463"/>
                <a:ext cx="397850" cy="589553"/>
              </a:xfrm>
              <a:prstGeom prst="rect">
                <a:avLst/>
              </a:prstGeom>
            </p:spPr>
          </p:pic>
        </p:grpSp>
        <p:grpSp>
          <p:nvGrpSpPr>
            <p:cNvPr id="9" name="Group 8"/>
            <p:cNvGrpSpPr/>
            <p:nvPr/>
          </p:nvGrpSpPr>
          <p:grpSpPr>
            <a:xfrm>
              <a:off x="287000" y="3847645"/>
              <a:ext cx="1167277" cy="747606"/>
              <a:chOff x="287000" y="3847645"/>
              <a:chExt cx="1167277" cy="747606"/>
            </a:xfrm>
          </p:grpSpPr>
          <p:sp>
            <p:nvSpPr>
              <p:cNvPr id="327" name="Up Arrow 326"/>
              <p:cNvSpPr/>
              <p:nvPr/>
            </p:nvSpPr>
            <p:spPr>
              <a:xfrm>
                <a:off x="1090223" y="3847645"/>
                <a:ext cx="364054" cy="747606"/>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chemeClr val="bg1"/>
                  </a:solidFill>
                  <a:latin typeface="Calibri"/>
                </a:endParaRPr>
              </a:p>
            </p:txBody>
          </p:sp>
          <p:sp>
            <p:nvSpPr>
              <p:cNvPr id="316" name="TextBox 315"/>
              <p:cNvSpPr txBox="1"/>
              <p:nvPr/>
            </p:nvSpPr>
            <p:spPr>
              <a:xfrm>
                <a:off x="287000" y="3849422"/>
                <a:ext cx="841958" cy="491303"/>
              </a:xfrm>
              <a:prstGeom prst="rect">
                <a:avLst/>
              </a:prstGeom>
              <a:noFill/>
            </p:spPr>
            <p:txBody>
              <a:bodyPr wrap="none" rtlCol="0" anchor="ctr">
                <a:spAutoFit/>
              </a:bodyPr>
              <a:lstStyle/>
              <a:p>
                <a:pPr algn="ctr">
                  <a:lnSpc>
                    <a:spcPct val="80000"/>
                  </a:lnSpc>
                </a:pPr>
                <a:r>
                  <a:rPr lang="en-US" sz="1050" dirty="0" smtClean="0">
                    <a:solidFill>
                      <a:schemeClr val="bg1"/>
                    </a:solidFill>
                  </a:rPr>
                  <a:t>INTERNAL</a:t>
                </a:r>
              </a:p>
              <a:p>
                <a:pPr algn="ctr">
                  <a:lnSpc>
                    <a:spcPct val="80000"/>
                  </a:lnSpc>
                </a:pPr>
                <a:r>
                  <a:rPr lang="en-US" sz="1050" dirty="0" smtClean="0">
                    <a:solidFill>
                      <a:schemeClr val="bg1"/>
                    </a:solidFill>
                  </a:rPr>
                  <a:t>PRIVATE</a:t>
                </a:r>
                <a:endParaRPr lang="en-US" sz="1050" dirty="0">
                  <a:solidFill>
                    <a:schemeClr val="bg1"/>
                  </a:solidFill>
                </a:endParaRPr>
              </a:p>
            </p:txBody>
          </p:sp>
        </p:grpSp>
      </p:grpSp>
      <p:grpSp>
        <p:nvGrpSpPr>
          <p:cNvPr id="17" name="Group 16"/>
          <p:cNvGrpSpPr/>
          <p:nvPr/>
        </p:nvGrpSpPr>
        <p:grpSpPr>
          <a:xfrm>
            <a:off x="1371602" y="2253223"/>
            <a:ext cx="2305644" cy="1196405"/>
            <a:chOff x="1371600" y="3001518"/>
            <a:chExt cx="2548427" cy="1593732"/>
          </a:xfrm>
        </p:grpSpPr>
        <p:pic>
          <p:nvPicPr>
            <p:cNvPr id="95" name="Picture 94"/>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2398600" y="3001518"/>
              <a:ext cx="1521427" cy="851421"/>
            </a:xfrm>
            <a:prstGeom prst="rect">
              <a:avLst/>
            </a:prstGeom>
          </p:spPr>
        </p:pic>
        <p:grpSp>
          <p:nvGrpSpPr>
            <p:cNvPr id="52" name="Group 5"/>
            <p:cNvGrpSpPr/>
            <p:nvPr/>
          </p:nvGrpSpPr>
          <p:grpSpPr>
            <a:xfrm>
              <a:off x="2802749" y="3040319"/>
              <a:ext cx="589604" cy="761659"/>
              <a:chOff x="3424379" y="2574547"/>
              <a:chExt cx="589604" cy="761659"/>
            </a:xfrm>
          </p:grpSpPr>
          <p:pic>
            <p:nvPicPr>
              <p:cNvPr id="311" name="Picture 31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424379" y="2941016"/>
                <a:ext cx="266687" cy="395190"/>
              </a:xfrm>
              <a:prstGeom prst="rect">
                <a:avLst/>
              </a:prstGeom>
            </p:spPr>
          </p:pic>
          <p:pic>
            <p:nvPicPr>
              <p:cNvPr id="312" name="Picture 31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747296" y="2941016"/>
                <a:ext cx="266687" cy="395190"/>
              </a:xfrm>
              <a:prstGeom prst="rect">
                <a:avLst/>
              </a:prstGeom>
            </p:spPr>
          </p:pic>
          <p:pic>
            <p:nvPicPr>
              <p:cNvPr id="315" name="Picture 31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424379" y="2574547"/>
                <a:ext cx="266687" cy="395190"/>
              </a:xfrm>
              <a:prstGeom prst="rect">
                <a:avLst/>
              </a:prstGeom>
            </p:spPr>
          </p:pic>
          <p:pic>
            <p:nvPicPr>
              <p:cNvPr id="321" name="Picture 32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747296" y="2590589"/>
                <a:ext cx="266687" cy="395190"/>
              </a:xfrm>
              <a:prstGeom prst="rect">
                <a:avLst/>
              </a:prstGeom>
            </p:spPr>
          </p:pic>
        </p:grpSp>
        <p:grpSp>
          <p:nvGrpSpPr>
            <p:cNvPr id="16" name="Group 15"/>
            <p:cNvGrpSpPr/>
            <p:nvPr/>
          </p:nvGrpSpPr>
          <p:grpSpPr>
            <a:xfrm>
              <a:off x="1371600" y="3039078"/>
              <a:ext cx="1523944" cy="1556172"/>
              <a:chOff x="1371600" y="3039078"/>
              <a:chExt cx="1523944" cy="1556172"/>
            </a:xfrm>
          </p:grpSpPr>
          <p:pic>
            <p:nvPicPr>
              <p:cNvPr id="317" name="Picture 316"/>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1371600" y="3039078"/>
                <a:ext cx="1523944" cy="813861"/>
              </a:xfrm>
              <a:prstGeom prst="rect">
                <a:avLst/>
              </a:prstGeom>
            </p:spPr>
          </p:pic>
          <p:grpSp>
            <p:nvGrpSpPr>
              <p:cNvPr id="51" name="Group 4"/>
              <p:cNvGrpSpPr/>
              <p:nvPr/>
            </p:nvGrpSpPr>
            <p:grpSpPr>
              <a:xfrm>
                <a:off x="1786705" y="3040319"/>
                <a:ext cx="589604" cy="762988"/>
                <a:chOff x="2339160" y="2528126"/>
                <a:chExt cx="589604" cy="762988"/>
              </a:xfrm>
            </p:grpSpPr>
            <p:pic>
              <p:nvPicPr>
                <p:cNvPr id="306" name="Picture 30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339160" y="2895924"/>
                  <a:ext cx="266687" cy="395190"/>
                </a:xfrm>
                <a:prstGeom prst="rect">
                  <a:avLst/>
                </a:prstGeom>
              </p:spPr>
            </p:pic>
            <p:pic>
              <p:nvPicPr>
                <p:cNvPr id="307" name="Picture 30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662077" y="2895924"/>
                  <a:ext cx="266687" cy="395190"/>
                </a:xfrm>
                <a:prstGeom prst="rect">
                  <a:avLst/>
                </a:prstGeom>
              </p:spPr>
            </p:pic>
            <p:pic>
              <p:nvPicPr>
                <p:cNvPr id="308" name="Picture 307"/>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339160" y="2529455"/>
                  <a:ext cx="266687" cy="395190"/>
                </a:xfrm>
                <a:prstGeom prst="rect">
                  <a:avLst/>
                </a:prstGeom>
              </p:spPr>
            </p:pic>
            <p:pic>
              <p:nvPicPr>
                <p:cNvPr id="309" name="Picture 308"/>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662076" y="2528126"/>
                  <a:ext cx="266687" cy="395190"/>
                </a:xfrm>
                <a:prstGeom prst="rect">
                  <a:avLst/>
                </a:prstGeom>
              </p:spPr>
            </p:pic>
          </p:grpSp>
          <p:grpSp>
            <p:nvGrpSpPr>
              <p:cNvPr id="10" name="Group 9"/>
              <p:cNvGrpSpPr/>
              <p:nvPr/>
            </p:nvGrpSpPr>
            <p:grpSpPr>
              <a:xfrm>
                <a:off x="1613567" y="3847644"/>
                <a:ext cx="1095384" cy="747606"/>
                <a:chOff x="1613567" y="3847644"/>
                <a:chExt cx="1095384" cy="747606"/>
              </a:xfrm>
            </p:grpSpPr>
            <p:sp>
              <p:nvSpPr>
                <p:cNvPr id="328" name="Up Arrow 327"/>
                <p:cNvSpPr/>
                <p:nvPr/>
              </p:nvSpPr>
              <p:spPr>
                <a:xfrm>
                  <a:off x="2344897" y="3847644"/>
                  <a:ext cx="364054" cy="747606"/>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chemeClr val="bg1"/>
                    </a:solidFill>
                    <a:latin typeface="Calibri"/>
                  </a:endParaRPr>
                </a:p>
              </p:txBody>
            </p:sp>
            <p:sp>
              <p:nvSpPr>
                <p:cNvPr id="318" name="TextBox 317"/>
                <p:cNvSpPr txBox="1"/>
                <p:nvPr/>
              </p:nvSpPr>
              <p:spPr>
                <a:xfrm>
                  <a:off x="1613567" y="3856574"/>
                  <a:ext cx="813610" cy="474562"/>
                </a:xfrm>
                <a:prstGeom prst="rect">
                  <a:avLst/>
                </a:prstGeom>
                <a:noFill/>
              </p:spPr>
              <p:txBody>
                <a:bodyPr wrap="none" rtlCol="0" anchor="ctr">
                  <a:spAutoFit/>
                </a:bodyPr>
                <a:lstStyle>
                  <a:defPPr>
                    <a:defRPr lang="en-US"/>
                  </a:defPPr>
                  <a:lvl1pPr algn="ctr">
                    <a:lnSpc>
                      <a:spcPct val="80000"/>
                    </a:lnSpc>
                    <a:defRPr sz="1050">
                      <a:solidFill>
                        <a:schemeClr val="bg1"/>
                      </a:solidFill>
                    </a:defRPr>
                  </a:lvl1pPr>
                </a:lstStyle>
                <a:p>
                  <a:r>
                    <a:rPr lang="en-US" dirty="0" smtClean="0"/>
                    <a:t>INTERNAL</a:t>
                  </a:r>
                </a:p>
                <a:p>
                  <a:r>
                    <a:rPr lang="en-US" dirty="0" smtClean="0"/>
                    <a:t>PUBLIC </a:t>
                  </a:r>
                  <a:endParaRPr lang="en-US" dirty="0"/>
                </a:p>
              </p:txBody>
            </p:sp>
          </p:grpSp>
        </p:grpSp>
      </p:grpSp>
      <p:grpSp>
        <p:nvGrpSpPr>
          <p:cNvPr id="18" name="Group 17"/>
          <p:cNvGrpSpPr/>
          <p:nvPr/>
        </p:nvGrpSpPr>
        <p:grpSpPr>
          <a:xfrm>
            <a:off x="3157931" y="2253224"/>
            <a:ext cx="1624292" cy="1186245"/>
            <a:chOff x="3155098" y="3001518"/>
            <a:chExt cx="1795329" cy="1580198"/>
          </a:xfrm>
        </p:grpSpPr>
        <p:pic>
          <p:nvPicPr>
            <p:cNvPr id="319" name="Picture 318"/>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3429000" y="3001518"/>
              <a:ext cx="1521427" cy="851421"/>
            </a:xfrm>
            <a:prstGeom prst="rect">
              <a:avLst/>
            </a:prstGeom>
          </p:spPr>
        </p:pic>
        <p:grpSp>
          <p:nvGrpSpPr>
            <p:cNvPr id="53" name="Group 6"/>
            <p:cNvGrpSpPr/>
            <p:nvPr/>
          </p:nvGrpSpPr>
          <p:grpSpPr>
            <a:xfrm>
              <a:off x="3733800" y="3040319"/>
              <a:ext cx="870340" cy="769681"/>
              <a:chOff x="4328330" y="2585278"/>
              <a:chExt cx="870340" cy="769681"/>
            </a:xfrm>
          </p:grpSpPr>
          <p:pic>
            <p:nvPicPr>
              <p:cNvPr id="324" name="Picture 32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328330" y="2951747"/>
                <a:ext cx="266687" cy="395190"/>
              </a:xfrm>
              <a:prstGeom prst="rect">
                <a:avLst/>
              </a:prstGeom>
            </p:spPr>
          </p:pic>
          <p:pic>
            <p:nvPicPr>
              <p:cNvPr id="325" name="Picture 32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619163" y="2951747"/>
                <a:ext cx="266687" cy="395190"/>
              </a:xfrm>
              <a:prstGeom prst="rect">
                <a:avLst/>
              </a:prstGeom>
            </p:spPr>
          </p:pic>
          <p:pic>
            <p:nvPicPr>
              <p:cNvPr id="326" name="Picture 32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328330" y="2585278"/>
                <a:ext cx="266687" cy="395190"/>
              </a:xfrm>
              <a:prstGeom prst="rect">
                <a:avLst/>
              </a:prstGeom>
            </p:spPr>
          </p:pic>
          <p:pic>
            <p:nvPicPr>
              <p:cNvPr id="330" name="Picture 329"/>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619163" y="2601320"/>
                <a:ext cx="266687" cy="395190"/>
              </a:xfrm>
              <a:prstGeom prst="rect">
                <a:avLst/>
              </a:prstGeom>
            </p:spPr>
          </p:pic>
          <p:pic>
            <p:nvPicPr>
              <p:cNvPr id="332" name="Picture 33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931983" y="2959769"/>
                <a:ext cx="266687" cy="395190"/>
              </a:xfrm>
              <a:prstGeom prst="rect">
                <a:avLst/>
              </a:prstGeom>
            </p:spPr>
          </p:pic>
          <p:pic>
            <p:nvPicPr>
              <p:cNvPr id="333" name="Picture 33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931983" y="2609342"/>
                <a:ext cx="266687" cy="395190"/>
              </a:xfrm>
              <a:prstGeom prst="rect">
                <a:avLst/>
              </a:prstGeom>
            </p:spPr>
          </p:pic>
        </p:grpSp>
        <p:grpSp>
          <p:nvGrpSpPr>
            <p:cNvPr id="11" name="Group 10"/>
            <p:cNvGrpSpPr/>
            <p:nvPr/>
          </p:nvGrpSpPr>
          <p:grpSpPr>
            <a:xfrm>
              <a:off x="3155098" y="3834110"/>
              <a:ext cx="1023360" cy="747606"/>
              <a:chOff x="3155098" y="3834110"/>
              <a:chExt cx="1023360" cy="747606"/>
            </a:xfrm>
          </p:grpSpPr>
          <p:sp>
            <p:nvSpPr>
              <p:cNvPr id="329" name="Up Arrow 328"/>
              <p:cNvSpPr/>
              <p:nvPr/>
            </p:nvSpPr>
            <p:spPr>
              <a:xfrm>
                <a:off x="3814405" y="3834110"/>
                <a:ext cx="364053" cy="747606"/>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chemeClr val="bg1"/>
                  </a:solidFill>
                  <a:latin typeface="Calibri"/>
                </a:endParaRPr>
              </a:p>
            </p:txBody>
          </p:sp>
          <p:sp>
            <p:nvSpPr>
              <p:cNvPr id="320" name="TextBox 319"/>
              <p:cNvSpPr txBox="1"/>
              <p:nvPr/>
            </p:nvSpPr>
            <p:spPr>
              <a:xfrm>
                <a:off x="3155098" y="3857257"/>
                <a:ext cx="673495" cy="474562"/>
              </a:xfrm>
              <a:prstGeom prst="rect">
                <a:avLst/>
              </a:prstGeom>
              <a:noFill/>
            </p:spPr>
            <p:txBody>
              <a:bodyPr wrap="none" rtlCol="0" anchor="ctr">
                <a:spAutoFit/>
              </a:bodyPr>
              <a:lstStyle>
                <a:defPPr>
                  <a:defRPr lang="en-US"/>
                </a:defPPr>
                <a:lvl1pPr algn="ctr">
                  <a:lnSpc>
                    <a:spcPct val="80000"/>
                  </a:lnSpc>
                  <a:defRPr sz="1050">
                    <a:solidFill>
                      <a:schemeClr val="bg1"/>
                    </a:solidFill>
                  </a:defRPr>
                </a:lvl1pPr>
              </a:lstStyle>
              <a:p>
                <a:r>
                  <a:rPr lang="en-US" dirty="0" smtClean="0"/>
                  <a:t>SECURE</a:t>
                </a:r>
              </a:p>
              <a:p>
                <a:r>
                  <a:rPr lang="en-US" dirty="0" smtClean="0"/>
                  <a:t>PUBLIC</a:t>
                </a:r>
                <a:endParaRPr lang="en-US" dirty="0"/>
              </a:p>
            </p:txBody>
          </p:sp>
        </p:grpSp>
      </p:grpSp>
      <p:grpSp>
        <p:nvGrpSpPr>
          <p:cNvPr id="4" name="Group 3"/>
          <p:cNvGrpSpPr/>
          <p:nvPr/>
        </p:nvGrpSpPr>
        <p:grpSpPr>
          <a:xfrm>
            <a:off x="568548" y="928407"/>
            <a:ext cx="3834526" cy="357790"/>
            <a:chOff x="574020" y="2545122"/>
            <a:chExt cx="4238299" cy="476612"/>
          </a:xfrm>
        </p:grpSpPr>
        <p:sp>
          <p:nvSpPr>
            <p:cNvPr id="85" name="Pentagon 84"/>
            <p:cNvSpPr/>
            <p:nvPr/>
          </p:nvSpPr>
          <p:spPr>
            <a:xfrm>
              <a:off x="574020" y="2624979"/>
              <a:ext cx="4238299" cy="393284"/>
            </a:xfrm>
            <a:prstGeom prst="homePlate">
              <a:avLst>
                <a:gd name="adj" fmla="val 40494"/>
              </a:avLst>
            </a:prstGeom>
            <a:solidFill>
              <a:schemeClr val="accent1"/>
            </a:solidFill>
            <a:ln w="9525" cap="flat" cmpd="sng" algn="ctr">
              <a:noFill/>
              <a:prstDash val="solid"/>
            </a:ln>
            <a:effectLst/>
          </p:spPr>
          <p:txBody>
            <a:bodyPr/>
            <a:lstStyle/>
            <a:p>
              <a:pPr defTabSz="914400">
                <a:defRPr/>
              </a:pPr>
              <a:endParaRPr lang="en-US" sz="1600" kern="0">
                <a:solidFill>
                  <a:sysClr val="window" lastClr="FFFFFF"/>
                </a:solidFill>
                <a:latin typeface="Calibri"/>
              </a:endParaRPr>
            </a:p>
          </p:txBody>
        </p:sp>
        <p:sp>
          <p:nvSpPr>
            <p:cNvPr id="92" name="TextBox 91"/>
            <p:cNvSpPr txBox="1"/>
            <p:nvPr/>
          </p:nvSpPr>
          <p:spPr>
            <a:xfrm>
              <a:off x="1445314" y="2545122"/>
              <a:ext cx="694232" cy="476612"/>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smtClean="0">
                  <a:solidFill>
                    <a:schemeClr val="bg2"/>
                  </a:solidFill>
                  <a:latin typeface="Calibri"/>
                  <a:cs typeface="Calibri"/>
                </a:rPr>
                <a:t>Test</a:t>
              </a:r>
              <a:endParaRPr lang="en-US" sz="1400" kern="0" dirty="0">
                <a:solidFill>
                  <a:schemeClr val="bg2"/>
                </a:solidFill>
                <a:latin typeface="Calibri"/>
                <a:cs typeface="Calibri"/>
              </a:endParaRPr>
            </a:p>
          </p:txBody>
        </p:sp>
        <p:sp>
          <p:nvSpPr>
            <p:cNvPr id="93" name="TextBox 92"/>
            <p:cNvSpPr txBox="1"/>
            <p:nvPr/>
          </p:nvSpPr>
          <p:spPr>
            <a:xfrm>
              <a:off x="3154658" y="2545122"/>
              <a:ext cx="867807" cy="476612"/>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smtClean="0">
                  <a:solidFill>
                    <a:schemeClr val="bg2"/>
                  </a:solidFill>
                  <a:latin typeface="Calibri"/>
                  <a:cs typeface="Calibri"/>
                </a:rPr>
                <a:t>UAT</a:t>
              </a:r>
              <a:endParaRPr lang="en-US" sz="1400" kern="0" dirty="0">
                <a:solidFill>
                  <a:schemeClr val="bg2"/>
                </a:solidFill>
                <a:latin typeface="Calibri"/>
                <a:cs typeface="Calibri"/>
              </a:endParaRPr>
            </a:p>
          </p:txBody>
        </p:sp>
        <p:sp>
          <p:nvSpPr>
            <p:cNvPr id="91" name="TextBox 90"/>
            <p:cNvSpPr txBox="1"/>
            <p:nvPr/>
          </p:nvSpPr>
          <p:spPr>
            <a:xfrm>
              <a:off x="600045" y="2545122"/>
              <a:ext cx="918604" cy="476612"/>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smtClean="0">
                  <a:solidFill>
                    <a:schemeClr val="bg2"/>
                  </a:solidFill>
                  <a:latin typeface="Calibri"/>
                  <a:cs typeface="Calibri"/>
                </a:rPr>
                <a:t>Develop</a:t>
              </a:r>
              <a:endParaRPr lang="en-US" sz="1400" kern="0" dirty="0">
                <a:solidFill>
                  <a:schemeClr val="bg2"/>
                </a:solidFill>
                <a:latin typeface="Calibri"/>
                <a:cs typeface="Calibri"/>
              </a:endParaRPr>
            </a:p>
          </p:txBody>
        </p:sp>
        <p:sp>
          <p:nvSpPr>
            <p:cNvPr id="94" name="TextBox 93"/>
            <p:cNvSpPr txBox="1"/>
            <p:nvPr/>
          </p:nvSpPr>
          <p:spPr>
            <a:xfrm>
              <a:off x="3748161" y="2545122"/>
              <a:ext cx="914372" cy="476612"/>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smtClean="0">
                  <a:solidFill>
                    <a:schemeClr val="bg2"/>
                  </a:solidFill>
                  <a:latin typeface="Calibri"/>
                  <a:cs typeface="Calibri"/>
                </a:rPr>
                <a:t>Prod</a:t>
              </a:r>
              <a:endParaRPr lang="en-US" sz="1400" kern="0" dirty="0">
                <a:solidFill>
                  <a:schemeClr val="bg2"/>
                </a:solidFill>
                <a:latin typeface="Calibri"/>
                <a:cs typeface="Calibri"/>
              </a:endParaRPr>
            </a:p>
          </p:txBody>
        </p:sp>
      </p:grpSp>
      <p:grpSp>
        <p:nvGrpSpPr>
          <p:cNvPr id="19" name="Group 18"/>
          <p:cNvGrpSpPr/>
          <p:nvPr/>
        </p:nvGrpSpPr>
        <p:grpSpPr>
          <a:xfrm>
            <a:off x="908663" y="1487276"/>
            <a:ext cx="525932" cy="858044"/>
            <a:chOff x="908662" y="1981200"/>
            <a:chExt cx="581312" cy="1143000"/>
          </a:xfrm>
        </p:grpSpPr>
        <p:sp>
          <p:nvSpPr>
            <p:cNvPr id="88" name="Up Arrow 87"/>
            <p:cNvSpPr/>
            <p:nvPr/>
          </p:nvSpPr>
          <p:spPr>
            <a:xfrm rot="10800000">
              <a:off x="1125920" y="1981200"/>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sp>
          <p:nvSpPr>
            <p:cNvPr id="96" name="Cube 95"/>
            <p:cNvSpPr>
              <a:spLocks noChangeAspect="1"/>
            </p:cNvSpPr>
            <p:nvPr/>
          </p:nvSpPr>
          <p:spPr>
            <a:xfrm>
              <a:off x="908662" y="2743121"/>
              <a:ext cx="318088"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grpSp>
      <p:grpSp>
        <p:nvGrpSpPr>
          <p:cNvPr id="20" name="Group 19"/>
          <p:cNvGrpSpPr/>
          <p:nvPr/>
        </p:nvGrpSpPr>
        <p:grpSpPr>
          <a:xfrm>
            <a:off x="1920050" y="1487276"/>
            <a:ext cx="384698" cy="858044"/>
            <a:chOff x="1920048" y="1981200"/>
            <a:chExt cx="425207" cy="1143000"/>
          </a:xfrm>
        </p:grpSpPr>
        <p:sp>
          <p:nvSpPr>
            <p:cNvPr id="89" name="Up Arrow 88"/>
            <p:cNvSpPr/>
            <p:nvPr/>
          </p:nvSpPr>
          <p:spPr>
            <a:xfrm rot="10800000">
              <a:off x="1981201" y="1981200"/>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ysClr val="window" lastClr="FFFFFF"/>
                </a:solidFill>
                <a:latin typeface="Calibri"/>
              </a:endParaRPr>
            </a:p>
          </p:txBody>
        </p:sp>
        <p:sp>
          <p:nvSpPr>
            <p:cNvPr id="97" name="Cube 96"/>
            <p:cNvSpPr>
              <a:spLocks noChangeAspect="1"/>
            </p:cNvSpPr>
            <p:nvPr/>
          </p:nvSpPr>
          <p:spPr>
            <a:xfrm>
              <a:off x="1920048" y="2743121"/>
              <a:ext cx="318089"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22" name="Group 21"/>
          <p:cNvGrpSpPr/>
          <p:nvPr/>
        </p:nvGrpSpPr>
        <p:grpSpPr>
          <a:xfrm>
            <a:off x="3826948" y="1487276"/>
            <a:ext cx="392621" cy="858044"/>
            <a:chOff x="3826946" y="1981200"/>
            <a:chExt cx="433964" cy="1143000"/>
          </a:xfrm>
        </p:grpSpPr>
        <p:sp>
          <p:nvSpPr>
            <p:cNvPr id="90" name="Up Arrow 89"/>
            <p:cNvSpPr/>
            <p:nvPr/>
          </p:nvSpPr>
          <p:spPr>
            <a:xfrm rot="10800000">
              <a:off x="3826946" y="1981200"/>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ysClr val="window" lastClr="FFFFFF"/>
                </a:solidFill>
                <a:latin typeface="Calibri"/>
              </a:endParaRPr>
            </a:p>
          </p:txBody>
        </p:sp>
        <p:sp>
          <p:nvSpPr>
            <p:cNvPr id="99" name="Cube 98"/>
            <p:cNvSpPr>
              <a:spLocks noChangeAspect="1"/>
            </p:cNvSpPr>
            <p:nvPr/>
          </p:nvSpPr>
          <p:spPr>
            <a:xfrm>
              <a:off x="3942822" y="2743121"/>
              <a:ext cx="318088"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21" name="Group 20"/>
          <p:cNvGrpSpPr/>
          <p:nvPr/>
        </p:nvGrpSpPr>
        <p:grpSpPr>
          <a:xfrm>
            <a:off x="2931435" y="1480299"/>
            <a:ext cx="365891" cy="865021"/>
            <a:chOff x="2931436" y="1971906"/>
            <a:chExt cx="404419" cy="1152294"/>
          </a:xfrm>
        </p:grpSpPr>
        <p:sp>
          <p:nvSpPr>
            <p:cNvPr id="98" name="Cube 97"/>
            <p:cNvSpPr>
              <a:spLocks noChangeAspect="1"/>
            </p:cNvSpPr>
            <p:nvPr/>
          </p:nvSpPr>
          <p:spPr>
            <a:xfrm>
              <a:off x="2931436" y="2743121"/>
              <a:ext cx="318088"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00" name="Up Arrow 99"/>
            <p:cNvSpPr/>
            <p:nvPr/>
          </p:nvSpPr>
          <p:spPr>
            <a:xfrm rot="10800000">
              <a:off x="2971801" y="1971906"/>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ysClr val="window" lastClr="FFFFFF"/>
                </a:solidFill>
                <a:latin typeface="Calibri"/>
              </a:endParaRPr>
            </a:p>
          </p:txBody>
        </p:sp>
      </p:grpSp>
      <p:grpSp>
        <p:nvGrpSpPr>
          <p:cNvPr id="14" name="Group 13"/>
          <p:cNvGrpSpPr/>
          <p:nvPr/>
        </p:nvGrpSpPr>
        <p:grpSpPr>
          <a:xfrm>
            <a:off x="2917176" y="3260567"/>
            <a:ext cx="1356360" cy="1417156"/>
            <a:chOff x="3160739" y="4343400"/>
            <a:chExt cx="1499184" cy="1887793"/>
          </a:xfrm>
        </p:grpSpPr>
        <p:grpSp>
          <p:nvGrpSpPr>
            <p:cNvPr id="8" name="Group 7"/>
            <p:cNvGrpSpPr/>
            <p:nvPr/>
          </p:nvGrpSpPr>
          <p:grpSpPr>
            <a:xfrm>
              <a:off x="3332939" y="4343400"/>
              <a:ext cx="1326984" cy="1268046"/>
              <a:chOff x="3332939" y="4343400"/>
              <a:chExt cx="1326984" cy="1268046"/>
            </a:xfrm>
          </p:grpSpPr>
          <p:sp>
            <p:nvSpPr>
              <p:cNvPr id="372" name="Rectangle 371"/>
              <p:cNvSpPr/>
              <p:nvPr/>
            </p:nvSpPr>
            <p:spPr>
              <a:xfrm>
                <a:off x="3332939" y="4343400"/>
                <a:ext cx="1326984" cy="1268046"/>
              </a:xfrm>
              <a:prstGeom prst="rect">
                <a:avLst/>
              </a:prstGeom>
              <a:solidFill>
                <a:srgbClr val="E1E1E1"/>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69" name="Picture 3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09583" y="4507691"/>
                <a:ext cx="1014889" cy="1011009"/>
              </a:xfrm>
              <a:prstGeom prst="rect">
                <a:avLst/>
              </a:prstGeom>
            </p:spPr>
          </p:pic>
          <p:sp>
            <p:nvSpPr>
              <p:cNvPr id="84" name="TextBox 83"/>
              <p:cNvSpPr txBox="1"/>
              <p:nvPr/>
            </p:nvSpPr>
            <p:spPr>
              <a:xfrm>
                <a:off x="3853995" y="4369658"/>
                <a:ext cx="793910" cy="248622"/>
              </a:xfrm>
              <a:prstGeom prst="rect">
                <a:avLst/>
              </a:prstGeom>
              <a:noFill/>
            </p:spPr>
            <p:txBody>
              <a:bodyPr wrap="square" rtlCol="0" anchor="ctr">
                <a:noAutofit/>
              </a:bodyPr>
              <a:lstStyle/>
              <a:p>
                <a:pPr algn="ctr">
                  <a:lnSpc>
                    <a:spcPct val="80000"/>
                  </a:lnSpc>
                </a:pPr>
                <a:r>
                  <a:rPr lang="en-US" sz="1100" dirty="0" smtClean="0">
                    <a:solidFill>
                      <a:srgbClr val="002060"/>
                    </a:solidFill>
                  </a:rPr>
                  <a:t>Blueprint</a:t>
                </a:r>
              </a:p>
            </p:txBody>
          </p:sp>
        </p:grpSp>
        <p:pic>
          <p:nvPicPr>
            <p:cNvPr id="58" name="Picture 57"/>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6641405">
              <a:off x="3099570" y="5500729"/>
              <a:ext cx="791633" cy="669296"/>
            </a:xfrm>
            <a:prstGeom prst="rect">
              <a:avLst/>
            </a:prstGeom>
          </p:spPr>
        </p:pic>
      </p:grpSp>
      <p:grpSp>
        <p:nvGrpSpPr>
          <p:cNvPr id="13" name="Group 12"/>
          <p:cNvGrpSpPr/>
          <p:nvPr/>
        </p:nvGrpSpPr>
        <p:grpSpPr>
          <a:xfrm>
            <a:off x="1816988" y="3260567"/>
            <a:ext cx="1215579" cy="1225778"/>
            <a:chOff x="1949043" y="4343400"/>
            <a:chExt cx="1343579" cy="1632859"/>
          </a:xfrm>
        </p:grpSpPr>
        <p:grpSp>
          <p:nvGrpSpPr>
            <p:cNvPr id="7" name="Group 6"/>
            <p:cNvGrpSpPr/>
            <p:nvPr/>
          </p:nvGrpSpPr>
          <p:grpSpPr>
            <a:xfrm>
              <a:off x="1949043" y="4343400"/>
              <a:ext cx="1343579" cy="1268046"/>
              <a:chOff x="1949043" y="4343400"/>
              <a:chExt cx="1343579" cy="1268046"/>
            </a:xfrm>
          </p:grpSpPr>
          <p:sp>
            <p:nvSpPr>
              <p:cNvPr id="371" name="Rectangle 370"/>
              <p:cNvSpPr/>
              <p:nvPr/>
            </p:nvSpPr>
            <p:spPr>
              <a:xfrm>
                <a:off x="1949043" y="4343400"/>
                <a:ext cx="1326984" cy="1268046"/>
              </a:xfrm>
              <a:prstGeom prst="rect">
                <a:avLst/>
              </a:prstGeom>
              <a:solidFill>
                <a:srgbClr val="E1E1E1"/>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68" name="Picture 3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22029" y="4507691"/>
                <a:ext cx="1014889" cy="1011009"/>
              </a:xfrm>
              <a:prstGeom prst="rect">
                <a:avLst/>
              </a:prstGeom>
            </p:spPr>
          </p:pic>
          <p:sp>
            <p:nvSpPr>
              <p:cNvPr id="83" name="TextBox 82"/>
              <p:cNvSpPr txBox="1"/>
              <p:nvPr/>
            </p:nvSpPr>
            <p:spPr>
              <a:xfrm>
                <a:off x="2498712" y="4370941"/>
                <a:ext cx="793910" cy="248622"/>
              </a:xfrm>
              <a:prstGeom prst="rect">
                <a:avLst/>
              </a:prstGeom>
              <a:noFill/>
            </p:spPr>
            <p:txBody>
              <a:bodyPr wrap="square" rtlCol="0" anchor="ctr">
                <a:noAutofit/>
              </a:bodyPr>
              <a:lstStyle/>
              <a:p>
                <a:pPr algn="ctr">
                  <a:lnSpc>
                    <a:spcPct val="80000"/>
                  </a:lnSpc>
                </a:pPr>
                <a:r>
                  <a:rPr lang="en-US" sz="1100" dirty="0" smtClean="0">
                    <a:solidFill>
                      <a:srgbClr val="002060"/>
                    </a:solidFill>
                  </a:rPr>
                  <a:t>Blueprint</a:t>
                </a:r>
              </a:p>
            </p:txBody>
          </p:sp>
        </p:grpSp>
        <p:pic>
          <p:nvPicPr>
            <p:cNvPr id="59" name="Picture 58"/>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409594" y="5522742"/>
              <a:ext cx="407982" cy="453517"/>
            </a:xfrm>
            <a:prstGeom prst="rect">
              <a:avLst/>
            </a:prstGeom>
          </p:spPr>
        </p:pic>
      </p:grpSp>
      <p:grpSp>
        <p:nvGrpSpPr>
          <p:cNvPr id="12" name="Group 11"/>
          <p:cNvGrpSpPr/>
          <p:nvPr/>
        </p:nvGrpSpPr>
        <p:grpSpPr>
          <a:xfrm>
            <a:off x="565148" y="3260567"/>
            <a:ext cx="1306735" cy="1414271"/>
            <a:chOff x="565147" y="4343400"/>
            <a:chExt cx="1444333" cy="1883950"/>
          </a:xfrm>
        </p:grpSpPr>
        <p:grpSp>
          <p:nvGrpSpPr>
            <p:cNvPr id="6" name="Group 5"/>
            <p:cNvGrpSpPr/>
            <p:nvPr/>
          </p:nvGrpSpPr>
          <p:grpSpPr>
            <a:xfrm>
              <a:off x="565147" y="4343400"/>
              <a:ext cx="1379970" cy="1268046"/>
              <a:chOff x="565147" y="4343400"/>
              <a:chExt cx="1379970" cy="1268046"/>
            </a:xfrm>
          </p:grpSpPr>
          <p:sp>
            <p:nvSpPr>
              <p:cNvPr id="370" name="Rectangle 369"/>
              <p:cNvSpPr/>
              <p:nvPr/>
            </p:nvSpPr>
            <p:spPr>
              <a:xfrm>
                <a:off x="565147" y="4343400"/>
                <a:ext cx="1326984" cy="1268046"/>
              </a:xfrm>
              <a:prstGeom prst="rect">
                <a:avLst/>
              </a:prstGeom>
              <a:solidFill>
                <a:srgbClr val="E1E1E1"/>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67" name="Picture 3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433" y="4507691"/>
                <a:ext cx="1014889" cy="1011009"/>
              </a:xfrm>
              <a:prstGeom prst="rect">
                <a:avLst/>
              </a:prstGeom>
            </p:spPr>
          </p:pic>
          <p:sp>
            <p:nvSpPr>
              <p:cNvPr id="82" name="TextBox 81"/>
              <p:cNvSpPr txBox="1"/>
              <p:nvPr/>
            </p:nvSpPr>
            <p:spPr>
              <a:xfrm>
                <a:off x="1151207" y="4372224"/>
                <a:ext cx="793910" cy="248622"/>
              </a:xfrm>
              <a:prstGeom prst="rect">
                <a:avLst/>
              </a:prstGeom>
              <a:noFill/>
            </p:spPr>
            <p:txBody>
              <a:bodyPr wrap="square" rtlCol="0" anchor="ctr">
                <a:noAutofit/>
              </a:bodyPr>
              <a:lstStyle/>
              <a:p>
                <a:pPr algn="ctr">
                  <a:lnSpc>
                    <a:spcPct val="80000"/>
                  </a:lnSpc>
                </a:pPr>
                <a:r>
                  <a:rPr lang="en-US" sz="1100" dirty="0" smtClean="0">
                    <a:solidFill>
                      <a:srgbClr val="002060"/>
                    </a:solidFill>
                  </a:rPr>
                  <a:t>Blueprint</a:t>
                </a:r>
              </a:p>
            </p:txBody>
          </p:sp>
        </p:grpSp>
        <p:pic>
          <p:nvPicPr>
            <p:cNvPr id="60" name="Picture 59"/>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4496219" flipH="1">
              <a:off x="1279015" y="5496886"/>
              <a:ext cx="791633" cy="669296"/>
            </a:xfrm>
            <a:prstGeom prst="rect">
              <a:avLst/>
            </a:prstGeom>
          </p:spPr>
        </p:pic>
      </p:grpSp>
      <p:sp>
        <p:nvSpPr>
          <p:cNvPr id="323" name="Pentagon 322"/>
          <p:cNvSpPr/>
          <p:nvPr/>
        </p:nvSpPr>
        <p:spPr>
          <a:xfrm>
            <a:off x="579372" y="4347422"/>
            <a:ext cx="3883287" cy="297456"/>
          </a:xfrm>
          <a:prstGeom prst="homePlate">
            <a:avLst/>
          </a:prstGeom>
          <a:solidFill>
            <a:srgbClr val="57C1B4"/>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rgbClr val="22343A"/>
                </a:solidFill>
                <a:latin typeface="Calibri" pitchFamily="34" charset="0"/>
                <a:cs typeface="Calibri" pitchFamily="34" charset="0"/>
              </a:rPr>
              <a:t>CA Cloud Manager</a:t>
            </a:r>
          </a:p>
        </p:txBody>
      </p:sp>
      <p:grpSp>
        <p:nvGrpSpPr>
          <p:cNvPr id="110" name="Group 109"/>
          <p:cNvGrpSpPr/>
          <p:nvPr/>
        </p:nvGrpSpPr>
        <p:grpSpPr>
          <a:xfrm>
            <a:off x="5060072" y="3022136"/>
            <a:ext cx="3321929" cy="1384587"/>
            <a:chOff x="5060071" y="1797953"/>
            <a:chExt cx="3321929" cy="1844405"/>
          </a:xfrm>
        </p:grpSpPr>
        <p:sp>
          <p:nvSpPr>
            <p:cNvPr id="111" name="Rectangle 348"/>
            <p:cNvSpPr/>
            <p:nvPr/>
          </p:nvSpPr>
          <p:spPr>
            <a:xfrm flipH="1">
              <a:off x="5285358" y="1797953"/>
              <a:ext cx="0" cy="1822301"/>
            </a:xfrm>
            <a:custGeom>
              <a:avLst/>
              <a:gdLst>
                <a:gd name="connsiteX0" fmla="*/ 0 w 399315"/>
                <a:gd name="connsiteY0" fmla="*/ 0 h 695086"/>
                <a:gd name="connsiteX1" fmla="*/ 399315 w 399315"/>
                <a:gd name="connsiteY1" fmla="*/ 0 h 695086"/>
                <a:gd name="connsiteX2" fmla="*/ 399315 w 399315"/>
                <a:gd name="connsiteY2" fmla="*/ 695086 h 695086"/>
                <a:gd name="connsiteX3" fmla="*/ 0 w 399315"/>
                <a:gd name="connsiteY3" fmla="*/ 695086 h 695086"/>
                <a:gd name="connsiteX4" fmla="*/ 0 w 399315"/>
                <a:gd name="connsiteY4" fmla="*/ 0 h 695086"/>
                <a:gd name="connsiteX0" fmla="*/ 399315 w 490755"/>
                <a:gd name="connsiteY0" fmla="*/ 0 h 695086"/>
                <a:gd name="connsiteX1" fmla="*/ 399315 w 490755"/>
                <a:gd name="connsiteY1" fmla="*/ 695086 h 695086"/>
                <a:gd name="connsiteX2" fmla="*/ 0 w 490755"/>
                <a:gd name="connsiteY2" fmla="*/ 695086 h 695086"/>
                <a:gd name="connsiteX3" fmla="*/ 0 w 490755"/>
                <a:gd name="connsiteY3" fmla="*/ 0 h 695086"/>
                <a:gd name="connsiteX4" fmla="*/ 490755 w 490755"/>
                <a:gd name="connsiteY4" fmla="*/ 91440 h 695086"/>
                <a:gd name="connsiteX0" fmla="*/ 399315 w 399315"/>
                <a:gd name="connsiteY0" fmla="*/ 0 h 695086"/>
                <a:gd name="connsiteX1" fmla="*/ 399315 w 399315"/>
                <a:gd name="connsiteY1" fmla="*/ 695086 h 695086"/>
                <a:gd name="connsiteX2" fmla="*/ 0 w 399315"/>
                <a:gd name="connsiteY2" fmla="*/ 695086 h 695086"/>
                <a:gd name="connsiteX3" fmla="*/ 0 w 399315"/>
                <a:gd name="connsiteY3" fmla="*/ 0 h 695086"/>
                <a:gd name="connsiteX0" fmla="*/ 399315 w 399315"/>
                <a:gd name="connsiteY0" fmla="*/ 695086 h 695086"/>
                <a:gd name="connsiteX1" fmla="*/ 0 w 399315"/>
                <a:gd name="connsiteY1" fmla="*/ 695086 h 695086"/>
                <a:gd name="connsiteX2" fmla="*/ 0 w 399315"/>
                <a:gd name="connsiteY2" fmla="*/ 0 h 695086"/>
                <a:gd name="connsiteX0" fmla="*/ 0 w 0"/>
                <a:gd name="connsiteY0" fmla="*/ 695086 h 695086"/>
                <a:gd name="connsiteX1" fmla="*/ 0 w 0"/>
                <a:gd name="connsiteY1" fmla="*/ 0 h 695086"/>
              </a:gdLst>
              <a:ahLst/>
              <a:cxnLst>
                <a:cxn ang="0">
                  <a:pos x="connsiteX0" y="connsiteY0"/>
                </a:cxn>
                <a:cxn ang="0">
                  <a:pos x="connsiteX1" y="connsiteY1"/>
                </a:cxn>
              </a:cxnLst>
              <a:rect l="l" t="t" r="r" b="b"/>
              <a:pathLst>
                <a:path h="695086">
                  <a:moveTo>
                    <a:pt x="0" y="695086"/>
                  </a:moveTo>
                  <a:lnTo>
                    <a:pt x="0" y="0"/>
                  </a:lnTo>
                </a:path>
              </a:pathLst>
            </a:custGeom>
            <a:noFill/>
            <a:ln w="6350" cmpd="sng">
              <a:solidFill>
                <a:srgbClr val="57C1B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600" b="1" dirty="0">
                <a:solidFill>
                  <a:srgbClr val="FFFFFF"/>
                </a:solidFill>
                <a:latin typeface="Calibri" pitchFamily="34" charset="0"/>
                <a:cs typeface="Calibri" pitchFamily="34" charset="0"/>
              </a:endParaRPr>
            </a:p>
          </p:txBody>
        </p:sp>
        <p:sp>
          <p:nvSpPr>
            <p:cNvPr id="112" name="Isosceles Triangle 111"/>
            <p:cNvSpPr/>
            <p:nvPr/>
          </p:nvSpPr>
          <p:spPr>
            <a:xfrm rot="16200000" flipH="1">
              <a:off x="4989344" y="2596461"/>
              <a:ext cx="366740" cy="225286"/>
            </a:xfrm>
            <a:prstGeom prst="triangle">
              <a:avLst/>
            </a:prstGeom>
            <a:solidFill>
              <a:schemeClr val="accent3"/>
            </a:solidFill>
            <a:ln w="9525">
              <a:noFill/>
              <a:miter lim="800000"/>
              <a:headEnd/>
              <a:tailEnd/>
            </a:ln>
          </p:spPr>
          <p:txBody>
            <a:bodyPr wrap="square" lIns="182880" tIns="91440" rIns="182880" bIns="91440" anchor="ctr">
              <a:noAutofit/>
            </a:bodyPr>
            <a:lstStyle/>
            <a:p>
              <a:pPr eaLnBrk="0" hangingPunct="0">
                <a:lnSpc>
                  <a:spcPct val="90000"/>
                </a:lnSpc>
                <a:buFont typeface="Wingdings" pitchFamily="2" charset="2"/>
                <a:buNone/>
              </a:pPr>
              <a:endParaRPr lang="en-US" sz="2000" spc="-20" dirty="0">
                <a:solidFill>
                  <a:schemeClr val="bg1"/>
                </a:solidFill>
                <a:latin typeface="Calibri" pitchFamily="34" charset="0"/>
                <a:cs typeface="Calibri" pitchFamily="34" charset="0"/>
              </a:endParaRPr>
            </a:p>
          </p:txBody>
        </p:sp>
        <p:sp>
          <p:nvSpPr>
            <p:cNvPr id="113" name="Rectangle 112"/>
            <p:cNvSpPr/>
            <p:nvPr/>
          </p:nvSpPr>
          <p:spPr>
            <a:xfrm>
              <a:off x="5301735" y="1797954"/>
              <a:ext cx="3080265" cy="1844404"/>
            </a:xfrm>
            <a:prstGeom prst="rect">
              <a:avLst/>
            </a:prstGeom>
            <a:solidFill>
              <a:schemeClr val="tx2"/>
            </a:solidFill>
          </p:spPr>
          <p:txBody>
            <a:bodyPr wrap="square" anchor="ctr">
              <a:noAutofit/>
            </a:bodyPr>
            <a:lstStyle/>
            <a:p>
              <a:pPr marL="0" lvl="1">
                <a:lnSpc>
                  <a:spcPct val="90000"/>
                </a:lnSpc>
                <a:spcAft>
                  <a:spcPts val="800"/>
                </a:spcAft>
                <a:buClr>
                  <a:srgbClr val="0064AF"/>
                </a:buClr>
              </a:pPr>
              <a:r>
                <a:rPr lang="en-US" sz="1200" dirty="0">
                  <a:solidFill>
                    <a:srgbClr val="FFFFFF"/>
                  </a:solidFill>
                </a:rPr>
                <a:t>On-demand platforms and environments that end-users need</a:t>
              </a:r>
            </a:p>
            <a:p>
              <a:pPr marL="0" lvl="1">
                <a:lnSpc>
                  <a:spcPct val="90000"/>
                </a:lnSpc>
                <a:spcAft>
                  <a:spcPts val="800"/>
                </a:spcAft>
                <a:buClr>
                  <a:srgbClr val="0064AF"/>
                </a:buClr>
              </a:pPr>
              <a:r>
                <a:rPr lang="en-US" sz="1200" dirty="0">
                  <a:solidFill>
                    <a:srgbClr val="FFFFFF"/>
                  </a:solidFill>
                </a:rPr>
                <a:t>Governance, visibility, and cost transparency that managers require</a:t>
              </a:r>
            </a:p>
            <a:p>
              <a:pPr marL="0" lvl="1">
                <a:lnSpc>
                  <a:spcPct val="90000"/>
                </a:lnSpc>
                <a:spcAft>
                  <a:spcPts val="800"/>
                </a:spcAft>
                <a:buClr>
                  <a:srgbClr val="0064AF"/>
                </a:buClr>
              </a:pPr>
              <a:r>
                <a:rPr lang="en-US" sz="1200" dirty="0">
                  <a:solidFill>
                    <a:srgbClr val="FFFFFF"/>
                  </a:solidFill>
                </a:rPr>
                <a:t>Leverage hybrid clouds and enable cloud portability</a:t>
              </a:r>
            </a:p>
          </p:txBody>
        </p:sp>
      </p:grpSp>
      <p:grpSp>
        <p:nvGrpSpPr>
          <p:cNvPr id="24" name="Group 23"/>
          <p:cNvGrpSpPr/>
          <p:nvPr/>
        </p:nvGrpSpPr>
        <p:grpSpPr>
          <a:xfrm>
            <a:off x="1820971" y="867578"/>
            <a:ext cx="1099170" cy="420747"/>
            <a:chOff x="7655741" y="261226"/>
            <a:chExt cx="1099170" cy="420747"/>
          </a:xfrm>
        </p:grpSpPr>
        <p:grpSp>
          <p:nvGrpSpPr>
            <p:cNvPr id="118" name="Group 117"/>
            <p:cNvGrpSpPr/>
            <p:nvPr/>
          </p:nvGrpSpPr>
          <p:grpSpPr>
            <a:xfrm>
              <a:off x="7655741" y="286586"/>
              <a:ext cx="1088078" cy="395387"/>
              <a:chOff x="5251598" y="796733"/>
              <a:chExt cx="1088078" cy="395387"/>
            </a:xfrm>
          </p:grpSpPr>
          <p:sp>
            <p:nvSpPr>
              <p:cNvPr id="119" name="Pentagon 118"/>
              <p:cNvSpPr/>
              <p:nvPr/>
            </p:nvSpPr>
            <p:spPr>
              <a:xfrm rot="5400000">
                <a:off x="5615694" y="432637"/>
                <a:ext cx="359885" cy="1088078"/>
              </a:xfrm>
              <a:prstGeom prst="homePlate">
                <a:avLst>
                  <a:gd name="adj" fmla="val 28869"/>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0" name="Chevron 119"/>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121" name="Rectangle 120"/>
            <p:cNvSpPr/>
            <p:nvPr/>
          </p:nvSpPr>
          <p:spPr>
            <a:xfrm>
              <a:off x="7666831" y="261226"/>
              <a:ext cx="1088080" cy="371897"/>
            </a:xfrm>
            <a:prstGeom prst="rect">
              <a:avLst/>
            </a:prstGeom>
            <a:noFill/>
          </p:spPr>
          <p:txBody>
            <a:bodyPr wrap="square" anchor="ctr">
              <a:spAutoFit/>
            </a:bodyPr>
            <a:lstStyle/>
            <a:p>
              <a:pPr algn="ctr" defTabSz="914400">
                <a:lnSpc>
                  <a:spcPct val="90000"/>
                </a:lnSpc>
              </a:pPr>
              <a:r>
                <a:rPr lang="en-US" sz="1000" dirty="0">
                  <a:solidFill>
                    <a:schemeClr val="accent4"/>
                  </a:solidFill>
                </a:rPr>
                <a:t>CONTINUOUS</a:t>
              </a:r>
              <a:br>
                <a:rPr lang="en-US" sz="1000" dirty="0">
                  <a:solidFill>
                    <a:schemeClr val="accent4"/>
                  </a:solidFill>
                </a:rPr>
              </a:br>
              <a:r>
                <a:rPr lang="en-US" sz="1000" dirty="0">
                  <a:solidFill>
                    <a:schemeClr val="accent4"/>
                  </a:solidFill>
                </a:rPr>
                <a:t>DELIVERY</a:t>
              </a:r>
            </a:p>
          </p:txBody>
        </p:sp>
      </p:grpSp>
    </p:spTree>
    <p:extLst>
      <p:ext uri="{BB962C8B-B14F-4D97-AF65-F5344CB8AC3E}">
        <p14:creationId xmlns:p14="http://schemas.microsoft.com/office/powerpoint/2010/main" val="379579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13"/>
                                        </p:tgtEl>
                                        <p:attrNameLst>
                                          <p:attrName>style.visibility</p:attrName>
                                        </p:attrNameLst>
                                      </p:cBhvr>
                                      <p:to>
                                        <p:strVal val="visible"/>
                                      </p:to>
                                    </p:set>
                                    <p:anim calcmode="lin" valueType="num">
                                      <p:cBhvr additive="base">
                                        <p:cTn id="14" dur="500" fill="hold"/>
                                        <p:tgtEl>
                                          <p:spTgt spid="313"/>
                                        </p:tgtEl>
                                        <p:attrNameLst>
                                          <p:attrName>ppt_x</p:attrName>
                                        </p:attrNameLst>
                                      </p:cBhvr>
                                      <p:tavLst>
                                        <p:tav tm="0">
                                          <p:val>
                                            <p:strVal val="0-#ppt_w/2"/>
                                          </p:val>
                                        </p:tav>
                                        <p:tav tm="100000">
                                          <p:val>
                                            <p:strVal val="#ppt_x"/>
                                          </p:val>
                                        </p:tav>
                                      </p:tavLst>
                                    </p:anim>
                                    <p:anim calcmode="lin" valueType="num">
                                      <p:cBhvr additive="base">
                                        <p:cTn id="15" dur="500" fill="hold"/>
                                        <p:tgtEl>
                                          <p:spTgt spid="313"/>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2"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3"/>
                                        </p:tgtEl>
                                        <p:attrNameLst>
                                          <p:attrName>style.visibility</p:attrName>
                                        </p:attrNameLst>
                                      </p:cBhvr>
                                      <p:to>
                                        <p:strVal val="visible"/>
                                      </p:to>
                                    </p:set>
                                    <p:anim calcmode="lin" valueType="num">
                                      <p:cBhvr additive="base">
                                        <p:cTn id="25" dur="500" fill="hold"/>
                                        <p:tgtEl>
                                          <p:spTgt spid="323"/>
                                        </p:tgtEl>
                                        <p:attrNameLst>
                                          <p:attrName>ppt_x</p:attrName>
                                        </p:attrNameLst>
                                      </p:cBhvr>
                                      <p:tavLst>
                                        <p:tav tm="0">
                                          <p:val>
                                            <p:strVal val="0-#ppt_w/2"/>
                                          </p:val>
                                        </p:tav>
                                        <p:tav tm="100000">
                                          <p:val>
                                            <p:strVal val="#ppt_x"/>
                                          </p:val>
                                        </p:tav>
                                      </p:tavLst>
                                    </p:anim>
                                    <p:anim calcmode="lin" valueType="num">
                                      <p:cBhvr additive="base">
                                        <p:cTn id="26" dur="500" fill="hold"/>
                                        <p:tgtEl>
                                          <p:spTgt spid="323"/>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2" fill="hold" nodeType="afterEffect">
                                  <p:stCondLst>
                                    <p:cond delay="0"/>
                                  </p:stCondLst>
                                  <p:childTnLst>
                                    <p:set>
                                      <p:cBhvr>
                                        <p:cTn id="29" dur="1" fill="hold">
                                          <p:stCondLst>
                                            <p:cond delay="0"/>
                                          </p:stCondLst>
                                        </p:cTn>
                                        <p:tgtEl>
                                          <p:spTgt spid="110"/>
                                        </p:tgtEl>
                                        <p:attrNameLst>
                                          <p:attrName>style.visibility</p:attrName>
                                        </p:attrNameLst>
                                      </p:cBhvr>
                                      <p:to>
                                        <p:strVal val="visible"/>
                                      </p:to>
                                    </p:set>
                                    <p:anim calcmode="lin" valueType="num">
                                      <p:cBhvr additive="base">
                                        <p:cTn id="30" dur="500" fill="hold"/>
                                        <p:tgtEl>
                                          <p:spTgt spid="110"/>
                                        </p:tgtEl>
                                        <p:attrNameLst>
                                          <p:attrName>ppt_x</p:attrName>
                                        </p:attrNameLst>
                                      </p:cBhvr>
                                      <p:tavLst>
                                        <p:tav tm="0">
                                          <p:val>
                                            <p:strVal val="1+#ppt_w/2"/>
                                          </p:val>
                                        </p:tav>
                                        <p:tav tm="100000">
                                          <p:val>
                                            <p:strVal val="#ppt_x"/>
                                          </p:val>
                                        </p:tav>
                                      </p:tavLst>
                                    </p:anim>
                                    <p:anim calcmode="lin" valueType="num">
                                      <p:cBhvr additive="base">
                                        <p:cTn id="31"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1500"/>
                            </p:stCondLst>
                            <p:childTnLst>
                              <p:par>
                                <p:cTn id="46" presetID="22" presetClass="entr" presetSubtype="4"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par>
                          <p:cTn id="49" fill="hold">
                            <p:stCondLst>
                              <p:cond delay="2000"/>
                            </p:stCondLst>
                            <p:childTnLst>
                              <p:par>
                                <p:cTn id="50" presetID="22" presetClass="entr" presetSubtype="4"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par>
                          <p:cTn id="53" fill="hold">
                            <p:stCondLst>
                              <p:cond delay="25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0-#ppt_h/2"/>
                                          </p:val>
                                        </p:tav>
                                        <p:tav tm="100000">
                                          <p:val>
                                            <p:strVal val="#ppt_y"/>
                                          </p:val>
                                        </p:tav>
                                      </p:tavLst>
                                    </p:anim>
                                  </p:childTnLst>
                                </p:cTn>
                              </p:par>
                            </p:childTnLst>
                          </p:cTn>
                        </p:par>
                        <p:par>
                          <p:cTn id="63" fill="hold">
                            <p:stCondLst>
                              <p:cond delay="500"/>
                            </p:stCondLst>
                            <p:childTnLst>
                              <p:par>
                                <p:cTn id="64" presetID="2" presetClass="entr" presetSubtype="1"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 presetClass="entr" presetSubtype="1"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0-#ppt_h/2"/>
                                          </p:val>
                                        </p:tav>
                                        <p:tav tm="100000">
                                          <p:val>
                                            <p:strVal val="#ppt_y"/>
                                          </p:val>
                                        </p:tav>
                                      </p:tavLst>
                                    </p:anim>
                                  </p:childTnLst>
                                </p:cTn>
                              </p:par>
                            </p:childTnLst>
                          </p:cTn>
                        </p:par>
                        <p:par>
                          <p:cTn id="73" fill="hold">
                            <p:stCondLst>
                              <p:cond delay="1500"/>
                            </p:stCondLst>
                            <p:childTnLst>
                              <p:par>
                                <p:cTn id="74" presetID="2" presetClass="entr" presetSubtype="1" fill="hold"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ppt_x"/>
                                          </p:val>
                                        </p:tav>
                                        <p:tav tm="100000">
                                          <p:val>
                                            <p:strVal val="#ppt_x"/>
                                          </p:val>
                                        </p:tav>
                                      </p:tavLst>
                                    </p:anim>
                                    <p:anim calcmode="lin" valueType="num">
                                      <p:cBhvr additive="base">
                                        <p:cTn id="77"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2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Configuration Management</a:t>
            </a:r>
            <a:endParaRPr lang="en-US" dirty="0"/>
          </a:p>
        </p:txBody>
      </p:sp>
    </p:spTree>
    <p:extLst>
      <p:ext uri="{BB962C8B-B14F-4D97-AF65-F5344CB8AC3E}">
        <p14:creationId xmlns:p14="http://schemas.microsoft.com/office/powerpoint/2010/main" val="259066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6400801" y="192023"/>
            <a:ext cx="2288470" cy="376595"/>
          </a:xfrm>
          <a:prstGeom prst="rect">
            <a:avLst/>
          </a:prstGeom>
          <a:solidFill>
            <a:schemeClr val="bg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smtClean="0"/>
              <a:t>Configuration Management Solutions</a:t>
            </a:r>
            <a:endParaRPr lang="en-US" dirty="0"/>
          </a:p>
        </p:txBody>
      </p:sp>
      <p:pic>
        <p:nvPicPr>
          <p:cNvPr id="5" name="Picture 12" descr="http://www.noxlogic.nl/wp-content/uploads/2012/04/logo_web_puppet_257468328.png"/>
          <p:cNvPicPr>
            <a:picLocks noChangeAspect="1" noChangeArrowheads="1"/>
          </p:cNvPicPr>
          <p:nvPr/>
        </p:nvPicPr>
        <p:blipFill>
          <a:blip r:embed="rId2" cstate="screen"/>
          <a:srcRect/>
          <a:stretch>
            <a:fillRect/>
          </a:stretch>
        </p:blipFill>
        <p:spPr bwMode="auto">
          <a:xfrm>
            <a:off x="8230326" y="230089"/>
            <a:ext cx="429937" cy="322752"/>
          </a:xfrm>
          <a:prstGeom prst="rect">
            <a:avLst/>
          </a:prstGeom>
          <a:noFill/>
          <a:ln w="9525">
            <a:noFill/>
          </a:ln>
        </p:spPr>
      </p:pic>
      <p:pic>
        <p:nvPicPr>
          <p:cNvPr id="7" name="Picture 14" descr="http://www.juliandunn.net/wp-content/uploads/2012/01/OC_Chef_Logo.png"/>
          <p:cNvPicPr>
            <a:picLocks noChangeAspect="1" noChangeArrowheads="1"/>
          </p:cNvPicPr>
          <p:nvPr/>
        </p:nvPicPr>
        <p:blipFill>
          <a:blip r:embed="rId3" cstate="screen"/>
          <a:srcRect/>
          <a:stretch>
            <a:fillRect/>
          </a:stretch>
        </p:blipFill>
        <p:spPr bwMode="auto">
          <a:xfrm>
            <a:off x="6544746" y="251553"/>
            <a:ext cx="418555" cy="247910"/>
          </a:xfrm>
          <a:prstGeom prst="rect">
            <a:avLst/>
          </a:prstGeom>
          <a:noFill/>
          <a:ln w="9525">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8448" y="310044"/>
            <a:ext cx="1074414" cy="189419"/>
          </a:xfrm>
          <a:prstGeom prst="rect">
            <a:avLst/>
          </a:prstGeom>
          <a:ln w="9525">
            <a:noFill/>
          </a:ln>
        </p:spPr>
      </p:pic>
      <p:sp>
        <p:nvSpPr>
          <p:cNvPr id="10" name="Rectangle 9"/>
          <p:cNvSpPr/>
          <p:nvPr/>
        </p:nvSpPr>
        <p:spPr>
          <a:xfrm flipV="1">
            <a:off x="585266" y="1049994"/>
            <a:ext cx="3753018" cy="1355953"/>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cxnSp>
        <p:nvCxnSpPr>
          <p:cNvPr id="11" name="Straight Connector 10"/>
          <p:cNvCxnSpPr/>
          <p:nvPr/>
        </p:nvCxnSpPr>
        <p:spPr>
          <a:xfrm flipV="1">
            <a:off x="585266" y="2395289"/>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92210" y="1122635"/>
            <a:ext cx="3646074" cy="1077218"/>
          </a:xfrm>
          <a:prstGeom prst="rect">
            <a:avLst/>
          </a:prstGeom>
        </p:spPr>
        <p:txBody>
          <a:bodyPr wrap="square">
            <a:spAutoFit/>
          </a:bodyPr>
          <a:lstStyle/>
          <a:p>
            <a:r>
              <a:rPr lang="en-US" sz="1600">
                <a:solidFill>
                  <a:schemeClr val="accent1"/>
                </a:solidFill>
              </a:rPr>
              <a:t>Strengths are infrastructure provisioning and configuration management; not release automation and continuous delivery</a:t>
            </a:r>
            <a:endParaRPr lang="en-US" sz="1600" dirty="0">
              <a:solidFill>
                <a:schemeClr val="accent1"/>
              </a:solidFill>
            </a:endParaRPr>
          </a:p>
        </p:txBody>
      </p:sp>
      <p:sp>
        <p:nvSpPr>
          <p:cNvPr id="18" name="Rectangle 17"/>
          <p:cNvSpPr/>
          <p:nvPr/>
        </p:nvSpPr>
        <p:spPr>
          <a:xfrm flipV="1">
            <a:off x="4689505" y="1053816"/>
            <a:ext cx="3753018" cy="1355953"/>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cxnSp>
        <p:nvCxnSpPr>
          <p:cNvPr id="19" name="Straight Connector 18"/>
          <p:cNvCxnSpPr/>
          <p:nvPr/>
        </p:nvCxnSpPr>
        <p:spPr>
          <a:xfrm flipV="1">
            <a:off x="4689505" y="2399111"/>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796449" y="1126457"/>
            <a:ext cx="3646074" cy="1077218"/>
          </a:xfrm>
          <a:prstGeom prst="rect">
            <a:avLst/>
          </a:prstGeom>
        </p:spPr>
        <p:txBody>
          <a:bodyPr wrap="square">
            <a:spAutoFit/>
          </a:bodyPr>
          <a:lstStyle/>
          <a:p>
            <a:r>
              <a:rPr lang="en-US" sz="1600">
                <a:solidFill>
                  <a:schemeClr val="accent1"/>
                </a:solidFill>
              </a:rPr>
              <a:t>Focus is on automating IT infrastructure tasks including: discovery, provisioning, OS &amp; app configuration management, orchestration and reporting </a:t>
            </a:r>
          </a:p>
        </p:txBody>
      </p:sp>
      <p:sp>
        <p:nvSpPr>
          <p:cNvPr id="21" name="Rectangle 20"/>
          <p:cNvSpPr/>
          <p:nvPr/>
        </p:nvSpPr>
        <p:spPr>
          <a:xfrm flipV="1">
            <a:off x="585266" y="2615693"/>
            <a:ext cx="3753018" cy="1485584"/>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cxnSp>
        <p:nvCxnSpPr>
          <p:cNvPr id="22" name="Straight Connector 21"/>
          <p:cNvCxnSpPr/>
          <p:nvPr/>
        </p:nvCxnSpPr>
        <p:spPr>
          <a:xfrm flipV="1">
            <a:off x="585266" y="4090619"/>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692210" y="2720663"/>
            <a:ext cx="3646074" cy="830997"/>
          </a:xfrm>
          <a:prstGeom prst="rect">
            <a:avLst/>
          </a:prstGeom>
        </p:spPr>
        <p:txBody>
          <a:bodyPr wrap="square">
            <a:spAutoFit/>
          </a:bodyPr>
          <a:lstStyle/>
          <a:p>
            <a:r>
              <a:rPr lang="en-US" sz="1600">
                <a:solidFill>
                  <a:schemeClr val="accent1"/>
                </a:solidFill>
              </a:rPr>
              <a:t>Typically very complex products that requires specific expertise which are in short supply and costly</a:t>
            </a:r>
          </a:p>
        </p:txBody>
      </p:sp>
      <p:sp>
        <p:nvSpPr>
          <p:cNvPr id="24" name="Rectangle 23"/>
          <p:cNvSpPr/>
          <p:nvPr/>
        </p:nvSpPr>
        <p:spPr>
          <a:xfrm flipV="1">
            <a:off x="4689505" y="2615693"/>
            <a:ext cx="3753018" cy="1489406"/>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cxnSp>
        <p:nvCxnSpPr>
          <p:cNvPr id="25" name="Straight Connector 24"/>
          <p:cNvCxnSpPr/>
          <p:nvPr/>
        </p:nvCxnSpPr>
        <p:spPr>
          <a:xfrm flipV="1">
            <a:off x="4689505" y="4094441"/>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796449" y="2690215"/>
            <a:ext cx="3646074" cy="1561966"/>
          </a:xfrm>
          <a:prstGeom prst="rect">
            <a:avLst/>
          </a:prstGeom>
        </p:spPr>
        <p:txBody>
          <a:bodyPr wrap="square">
            <a:spAutoFit/>
          </a:bodyPr>
          <a:lstStyle/>
          <a:p>
            <a:r>
              <a:rPr lang="en-US" sz="1600">
                <a:solidFill>
                  <a:schemeClr val="accent1"/>
                </a:solidFill>
              </a:rPr>
              <a:t>Have few out-of-the-box features for release automation/application deployment.  For example, they do not</a:t>
            </a:r>
            <a:r>
              <a:rPr lang="en-US" sz="1600" smtClean="0">
                <a:solidFill>
                  <a:schemeClr val="accent1"/>
                </a:solidFill>
              </a:rPr>
              <a:t>: </a:t>
            </a:r>
            <a:r>
              <a:rPr lang="en-US" sz="1050" smtClean="0">
                <a:solidFill>
                  <a:schemeClr val="bg1"/>
                </a:solidFill>
              </a:rPr>
              <a:t>Deploy </a:t>
            </a:r>
            <a:r>
              <a:rPr lang="en-US" sz="1050">
                <a:solidFill>
                  <a:schemeClr val="bg1"/>
                </a:solidFill>
              </a:rPr>
              <a:t>code, do pre-flight validation, do auto-promotion, have analytics, have approval gates, have process coordination, have reporting or dashboards </a:t>
            </a:r>
          </a:p>
          <a:p>
            <a:endParaRPr lang="en-US" sz="1600">
              <a:solidFill>
                <a:schemeClr val="accent1"/>
              </a:solidFill>
            </a:endParaRPr>
          </a:p>
        </p:txBody>
      </p:sp>
    </p:spTree>
    <p:extLst>
      <p:ext uri="{BB962C8B-B14F-4D97-AF65-F5344CB8AC3E}">
        <p14:creationId xmlns:p14="http://schemas.microsoft.com/office/powerpoint/2010/main" val="293646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itle 7"/>
          <p:cNvSpPr>
            <a:spLocks noGrp="1"/>
          </p:cNvSpPr>
          <p:nvPr>
            <p:ph type="title"/>
          </p:nvPr>
        </p:nvSpPr>
        <p:spPr/>
        <p:txBody>
          <a:bodyPr/>
          <a:lstStyle/>
          <a:p>
            <a:r>
              <a:rPr lang="en-US" dirty="0" smtClean="0"/>
              <a:t>thank you</a:t>
            </a:r>
          </a:p>
        </p:txBody>
      </p:sp>
    </p:spTree>
    <p:extLst>
      <p:ext uri="{BB962C8B-B14F-4D97-AF65-F5344CB8AC3E}">
        <p14:creationId xmlns:p14="http://schemas.microsoft.com/office/powerpoint/2010/main" val="125272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1237362"/>
            <a:ext cx="2747852" cy="1399614"/>
          </a:xfrm>
          <a:prstGeom prst="rect">
            <a:avLst/>
          </a:prstGeom>
          <a:noFill/>
        </p:spPr>
        <p:txBody>
          <a:bodyPr wrap="square" rtlCol="0" anchor="t">
            <a:spAutoFit/>
          </a:bodyPr>
          <a:lstStyle/>
          <a:p>
            <a:pPr>
              <a:lnSpc>
                <a:spcPct val="85000"/>
              </a:lnSpc>
              <a:spcAft>
                <a:spcPts val="800"/>
              </a:spcAft>
            </a:pPr>
            <a:r>
              <a:rPr lang="en-US" sz="2000" dirty="0" smtClean="0">
                <a:solidFill>
                  <a:schemeClr val="accent1"/>
                </a:solidFill>
                <a:latin typeface="+mn-lt"/>
                <a:cs typeface="CA Sans"/>
              </a:rPr>
              <a:t>ACCELERATE DELIVERY</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New applications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Changes to </a:t>
            </a:r>
            <a:br>
              <a:rPr lang="en-US" sz="1400" dirty="0" smtClean="0">
                <a:solidFill>
                  <a:schemeClr val="bg1"/>
                </a:solidFill>
                <a:latin typeface="+mn-lt"/>
                <a:cs typeface="CA Sans"/>
              </a:rPr>
            </a:br>
            <a:r>
              <a:rPr lang="en-US" sz="1400" dirty="0" smtClean="0">
                <a:solidFill>
                  <a:schemeClr val="bg1"/>
                </a:solidFill>
                <a:latin typeface="+mn-lt"/>
                <a:cs typeface="CA Sans"/>
              </a:rPr>
              <a:t>existing apps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Bug fixes</a:t>
            </a:r>
          </a:p>
        </p:txBody>
      </p:sp>
      <p:sp>
        <p:nvSpPr>
          <p:cNvPr id="16" name="TextBox 15"/>
          <p:cNvSpPr txBox="1"/>
          <p:nvPr/>
        </p:nvSpPr>
        <p:spPr>
          <a:xfrm>
            <a:off x="3229295" y="1237364"/>
            <a:ext cx="2747852" cy="1402435"/>
          </a:xfrm>
          <a:prstGeom prst="rect">
            <a:avLst/>
          </a:prstGeom>
          <a:noFill/>
        </p:spPr>
        <p:txBody>
          <a:bodyPr wrap="square" rtlCol="0" anchor="t">
            <a:spAutoFit/>
          </a:bodyPr>
          <a:lstStyle/>
          <a:p>
            <a:pPr lvl="0">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1223994"/>
            <a:ext cx="2747852" cy="1451166"/>
          </a:xfrm>
          <a:prstGeom prst="rect">
            <a:avLst/>
          </a:prstGeom>
          <a:noFill/>
        </p:spPr>
        <p:txBody>
          <a:bodyPr wrap="square" rtlCol="0" anchor="t">
            <a:spAutoFit/>
          </a:bodyPr>
          <a:lstStyle/>
          <a:p>
            <a:pPr lvl="0">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3" y="2933738"/>
            <a:ext cx="2384715"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4" y="2920372"/>
            <a:ext cx="2384715"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2933739"/>
            <a:ext cx="2384714"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 name="Straight Connector 22"/>
          <p:cNvCxnSpPr/>
          <p:nvPr/>
        </p:nvCxnSpPr>
        <p:spPr>
          <a:xfrm>
            <a:off x="427789" y="278063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6" y="114166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79"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6"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2"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09"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CAATC_CoverSlide_PPT.jpg"/>
          <p:cNvPicPr>
            <a:picLocks noChangeAspect="1"/>
          </p:cNvPicPr>
          <p:nvPr/>
        </p:nvPicPr>
        <p:blipFill>
          <a:blip r:embed="rId2"/>
          <a:stretch>
            <a:fillRect/>
          </a:stretch>
        </p:blipFill>
        <p:spPr>
          <a:xfrm>
            <a:off x="0" y="0"/>
            <a:ext cx="9144000" cy="5148263"/>
          </a:xfrm>
          <a:prstGeom prst="rect">
            <a:avLst/>
          </a:prstGeom>
        </p:spPr>
      </p:pic>
      <p:pic>
        <p:nvPicPr>
          <p:cNvPr id="6" name="Picture 5" descr="ca_r_1c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799" y="4318397"/>
            <a:ext cx="677334" cy="562276"/>
          </a:xfrm>
          <a:prstGeom prst="rect">
            <a:avLst/>
          </a:prstGeom>
        </p:spPr>
      </p:pic>
      <p:sp>
        <p:nvSpPr>
          <p:cNvPr id="11" name="Text Placeholder 7"/>
          <p:cNvSpPr txBox="1">
            <a:spLocks/>
          </p:cNvSpPr>
          <p:nvPr/>
        </p:nvSpPr>
        <p:spPr>
          <a:xfrm>
            <a:off x="502918" y="4667075"/>
            <a:ext cx="6456116" cy="255623"/>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base">
              <a:lnSpc>
                <a:spcPct val="100000"/>
              </a:lnSpc>
              <a:spcBef>
                <a:spcPct val="0"/>
              </a:spcBef>
              <a:spcAft>
                <a:spcPct val="0"/>
              </a:spcAft>
              <a:buClrTx/>
              <a:buFont typeface="Wingdings" charset="2"/>
              <a:buNone/>
              <a:defRPr/>
            </a:pPr>
            <a:r>
              <a:rPr lang="en-US" sz="1000" dirty="0">
                <a:solidFill>
                  <a:srgbClr val="FFFFFF"/>
                </a:solidFill>
                <a:latin typeface="Calibri"/>
                <a:ea typeface="Arial Unicode MS" pitchFamily="34" charset="-128"/>
                <a:cs typeface="Arial Unicode MS" pitchFamily="34" charset="-128"/>
              </a:rPr>
              <a:t>© 2014 CA. All rights reserved.</a:t>
            </a:r>
          </a:p>
        </p:txBody>
      </p:sp>
    </p:spTree>
    <p:extLst>
      <p:ext uri="{BB962C8B-B14F-4D97-AF65-F5344CB8AC3E}">
        <p14:creationId xmlns:p14="http://schemas.microsoft.com/office/powerpoint/2010/main" val="411793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itle 7"/>
          <p:cNvSpPr>
            <a:spLocks noGrp="1"/>
          </p:cNvSpPr>
          <p:nvPr>
            <p:ph type="title"/>
          </p:nvPr>
        </p:nvSpPr>
        <p:spPr/>
        <p:txBody>
          <a:bodyPr/>
          <a:lstStyle/>
          <a:p>
            <a:r>
              <a:rPr lang="en-US" dirty="0" smtClean="0"/>
              <a:t>backup</a:t>
            </a:r>
          </a:p>
        </p:txBody>
      </p:sp>
    </p:spTree>
    <p:extLst>
      <p:ext uri="{BB962C8B-B14F-4D97-AF65-F5344CB8AC3E}">
        <p14:creationId xmlns:p14="http://schemas.microsoft.com/office/powerpoint/2010/main" val="2260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Stakeholders &amp; Objection Handling</a:t>
            </a:r>
            <a:endParaRPr lang="en-US" dirty="0"/>
          </a:p>
        </p:txBody>
      </p:sp>
    </p:spTree>
    <p:extLst>
      <p:ext uri="{BB962C8B-B14F-4D97-AF65-F5344CB8AC3E}">
        <p14:creationId xmlns:p14="http://schemas.microsoft.com/office/powerpoint/2010/main" val="17037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flipV="1">
            <a:off x="467761"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Rectangle 11"/>
          <p:cNvSpPr/>
          <p:nvPr/>
        </p:nvSpPr>
        <p:spPr>
          <a:xfrm flipV="1">
            <a:off x="3247053"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3" name="Rectangle 12"/>
          <p:cNvSpPr/>
          <p:nvPr/>
        </p:nvSpPr>
        <p:spPr>
          <a:xfrm flipV="1">
            <a:off x="6020945"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67761" y="2127654"/>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3" y="2127654"/>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5" y="2127654"/>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57200" y="1149700"/>
            <a:ext cx="2666666" cy="923330"/>
          </a:xfrm>
          <a:prstGeom prst="rect">
            <a:avLst/>
          </a:prstGeom>
        </p:spPr>
        <p:txBody>
          <a:bodyPr wrap="square">
            <a:spAutoFit/>
          </a:bodyPr>
          <a:lstStyle/>
          <a:p>
            <a:r>
              <a:rPr lang="en-US" dirty="0" smtClean="0">
                <a:solidFill>
                  <a:schemeClr val="accent1"/>
                </a:solidFill>
              </a:rPr>
              <a:t>VP DEVELOPMENT/</a:t>
            </a:r>
            <a:r>
              <a:rPr lang="ru-RU" dirty="0" smtClean="0">
                <a:solidFill>
                  <a:schemeClr val="accent1"/>
                </a:solidFill>
              </a:rPr>
              <a:t/>
            </a:r>
            <a:br>
              <a:rPr lang="ru-RU" dirty="0" smtClean="0">
                <a:solidFill>
                  <a:schemeClr val="accent1"/>
                </a:solidFill>
              </a:rPr>
            </a:br>
            <a:r>
              <a:rPr lang="en-US" dirty="0" smtClean="0">
                <a:solidFill>
                  <a:schemeClr val="accent1"/>
                </a:solidFill>
              </a:rPr>
              <a:t>APPS AND ENTERPRISE ARCHITECTS </a:t>
            </a:r>
            <a:endParaRPr lang="en-US" dirty="0">
              <a:solidFill>
                <a:schemeClr val="accent1"/>
              </a:solidFill>
            </a:endParaRPr>
          </a:p>
        </p:txBody>
      </p:sp>
      <p:sp>
        <p:nvSpPr>
          <p:cNvPr id="9" name="Rectangle 8"/>
          <p:cNvSpPr/>
          <p:nvPr/>
        </p:nvSpPr>
        <p:spPr>
          <a:xfrm>
            <a:off x="3247053" y="1149700"/>
            <a:ext cx="2656105" cy="923330"/>
          </a:xfrm>
          <a:prstGeom prst="rect">
            <a:avLst/>
          </a:prstGeom>
        </p:spPr>
        <p:txBody>
          <a:bodyPr wrap="square">
            <a:spAutoFit/>
          </a:bodyPr>
          <a:lstStyle/>
          <a:p>
            <a:r>
              <a:rPr lang="en-US" dirty="0" smtClean="0">
                <a:solidFill>
                  <a:schemeClr val="accent3"/>
                </a:solidFill>
              </a:rPr>
              <a:t>VP OPERATIONS,</a:t>
            </a:r>
            <a:r>
              <a:rPr lang="ru-RU" dirty="0" smtClean="0">
                <a:solidFill>
                  <a:schemeClr val="accent3"/>
                </a:solidFill>
              </a:rPr>
              <a:t/>
            </a:r>
            <a:br>
              <a:rPr lang="ru-RU" dirty="0" smtClean="0">
                <a:solidFill>
                  <a:schemeClr val="accent3"/>
                </a:solidFill>
              </a:rPr>
            </a:br>
            <a:r>
              <a:rPr lang="en-US" dirty="0" smtClean="0">
                <a:solidFill>
                  <a:schemeClr val="accent3"/>
                </a:solidFill>
              </a:rPr>
              <a:t>DEVOPS/RELEASE MANAGER </a:t>
            </a:r>
            <a:endParaRPr lang="en-US" dirty="0">
              <a:solidFill>
                <a:schemeClr val="accent3"/>
              </a:solidFill>
            </a:endParaRPr>
          </a:p>
        </p:txBody>
      </p:sp>
      <p:sp>
        <p:nvSpPr>
          <p:cNvPr id="10" name="Rectangle 9"/>
          <p:cNvSpPr/>
          <p:nvPr/>
        </p:nvSpPr>
        <p:spPr>
          <a:xfrm>
            <a:off x="6020945" y="1149700"/>
            <a:ext cx="2665855" cy="923330"/>
          </a:xfrm>
          <a:prstGeom prst="rect">
            <a:avLst/>
          </a:prstGeom>
        </p:spPr>
        <p:txBody>
          <a:bodyPr wrap="square">
            <a:spAutoFit/>
          </a:bodyPr>
          <a:lstStyle/>
          <a:p>
            <a:r>
              <a:rPr lang="en-US" dirty="0" smtClean="0">
                <a:solidFill>
                  <a:schemeClr val="accent5"/>
                </a:solidFill>
              </a:rPr>
              <a:t>LINE OF</a:t>
            </a:r>
            <a:r>
              <a:rPr lang="ru-RU" dirty="0" smtClean="0">
                <a:solidFill>
                  <a:schemeClr val="accent5"/>
                </a:solidFill>
              </a:rPr>
              <a:t/>
            </a:r>
            <a:br>
              <a:rPr lang="ru-RU" dirty="0" smtClean="0">
                <a:solidFill>
                  <a:schemeClr val="accent5"/>
                </a:solidFill>
              </a:rPr>
            </a:br>
            <a:r>
              <a:rPr lang="en-US" dirty="0" smtClean="0">
                <a:solidFill>
                  <a:schemeClr val="accent5"/>
                </a:solidFill>
              </a:rPr>
              <a:t>BUSINESS OWNER</a:t>
            </a:r>
            <a:r>
              <a:rPr lang="ru-RU" dirty="0" smtClean="0">
                <a:solidFill>
                  <a:schemeClr val="accent5"/>
                </a:solidFill>
              </a:rPr>
              <a:t/>
            </a:r>
            <a:br>
              <a:rPr lang="ru-RU" dirty="0" smtClean="0">
                <a:solidFill>
                  <a:schemeClr val="accent5"/>
                </a:solidFill>
              </a:rPr>
            </a:br>
            <a:r>
              <a:rPr lang="en-US" dirty="0" smtClean="0">
                <a:solidFill>
                  <a:schemeClr val="accent5"/>
                </a:solidFill>
              </a:rPr>
              <a:t>(LBO) </a:t>
            </a:r>
            <a:endParaRPr lang="en-US" dirty="0">
              <a:solidFill>
                <a:schemeClr val="accent5"/>
              </a:solidFill>
            </a:endParaRPr>
          </a:p>
        </p:txBody>
      </p:sp>
      <p:sp>
        <p:nvSpPr>
          <p:cNvPr id="14" name="Rectangle 13"/>
          <p:cNvSpPr/>
          <p:nvPr/>
        </p:nvSpPr>
        <p:spPr>
          <a:xfrm>
            <a:off x="467761" y="2207616"/>
            <a:ext cx="2656105" cy="1477328"/>
          </a:xfrm>
          <a:prstGeom prst="rect">
            <a:avLst/>
          </a:prstGeom>
        </p:spPr>
        <p:txBody>
          <a:bodyPr wrap="square">
            <a:spAutoFit/>
          </a:bodyPr>
          <a:lstStyle/>
          <a:p>
            <a:pPr marL="0" lvl="1"/>
            <a:r>
              <a:rPr lang="en-US" dirty="0"/>
              <a:t>Driven by meeting/exceeding project goals; faster time to market; meeting/</a:t>
            </a:r>
            <a:r>
              <a:rPr lang="en-US" dirty="0" smtClean="0"/>
              <a:t>exceeding</a:t>
            </a:r>
            <a:r>
              <a:rPr lang="ru-RU" dirty="0" smtClean="0"/>
              <a:t/>
            </a:r>
            <a:br>
              <a:rPr lang="ru-RU" dirty="0" smtClean="0"/>
            </a:br>
            <a:r>
              <a:rPr lang="en-US" dirty="0" smtClean="0"/>
              <a:t>quality </a:t>
            </a:r>
            <a:r>
              <a:rPr lang="en-US" dirty="0"/>
              <a:t>metrics </a:t>
            </a:r>
          </a:p>
        </p:txBody>
      </p:sp>
      <p:sp>
        <p:nvSpPr>
          <p:cNvPr id="15" name="Rectangle 14"/>
          <p:cNvSpPr/>
          <p:nvPr/>
        </p:nvSpPr>
        <p:spPr>
          <a:xfrm>
            <a:off x="3247053" y="2207616"/>
            <a:ext cx="2656105" cy="1477328"/>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2207616"/>
            <a:ext cx="2656105" cy="1477328"/>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22980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Qualifying </a:t>
            </a:r>
            <a:r>
              <a:rPr lang="en-US" dirty="0" smtClean="0"/>
              <a:t>Questions</a:t>
            </a:r>
            <a:endParaRPr lang="en-US" dirty="0"/>
          </a:p>
        </p:txBody>
      </p:sp>
      <p:grpSp>
        <p:nvGrpSpPr>
          <p:cNvPr id="6" name="Group 5"/>
          <p:cNvGrpSpPr/>
          <p:nvPr/>
        </p:nvGrpSpPr>
        <p:grpSpPr>
          <a:xfrm>
            <a:off x="457200" y="772524"/>
            <a:ext cx="8229600" cy="450041"/>
            <a:chOff x="457200" y="836032"/>
            <a:chExt cx="8229600" cy="450041"/>
          </a:xfrm>
        </p:grpSpPr>
        <p:sp>
          <p:nvSpPr>
            <p:cNvPr id="5" name="Rectangle 4"/>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 name="Pentagon 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7" name="Group 6"/>
          <p:cNvGrpSpPr/>
          <p:nvPr/>
        </p:nvGrpSpPr>
        <p:grpSpPr>
          <a:xfrm>
            <a:off x="457200" y="1344470"/>
            <a:ext cx="8229600" cy="450041"/>
            <a:chOff x="457200" y="836032"/>
            <a:chExt cx="8229600" cy="450041"/>
          </a:xfrm>
        </p:grpSpPr>
        <p:sp>
          <p:nvSpPr>
            <p:cNvPr id="8" name="Rectangle 7"/>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9" name="Pentagon 8"/>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0" name="Group 9"/>
          <p:cNvGrpSpPr/>
          <p:nvPr/>
        </p:nvGrpSpPr>
        <p:grpSpPr>
          <a:xfrm>
            <a:off x="457200" y="1916416"/>
            <a:ext cx="8229600" cy="450041"/>
            <a:chOff x="457200" y="836032"/>
            <a:chExt cx="8229600" cy="450041"/>
          </a:xfrm>
        </p:grpSpPr>
        <p:sp>
          <p:nvSpPr>
            <p:cNvPr id="11" name="Rectangle 10"/>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Pentagon 11"/>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3" name="Group 12"/>
          <p:cNvGrpSpPr/>
          <p:nvPr/>
        </p:nvGrpSpPr>
        <p:grpSpPr>
          <a:xfrm>
            <a:off x="457200" y="2488362"/>
            <a:ext cx="8229600" cy="450041"/>
            <a:chOff x="457200" y="836032"/>
            <a:chExt cx="8229600" cy="450041"/>
          </a:xfrm>
        </p:grpSpPr>
        <p:sp>
          <p:nvSpPr>
            <p:cNvPr id="14" name="Rectangle 13"/>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5" name="Pentagon 14"/>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6" name="Group 15"/>
          <p:cNvGrpSpPr/>
          <p:nvPr/>
        </p:nvGrpSpPr>
        <p:grpSpPr>
          <a:xfrm>
            <a:off x="457200" y="3060308"/>
            <a:ext cx="8229600" cy="450041"/>
            <a:chOff x="457200" y="836032"/>
            <a:chExt cx="8229600" cy="450041"/>
          </a:xfrm>
        </p:grpSpPr>
        <p:sp>
          <p:nvSpPr>
            <p:cNvPr id="17" name="Rectangle 16"/>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8" name="Pentagon 17"/>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9" name="Group 18"/>
          <p:cNvGrpSpPr/>
          <p:nvPr/>
        </p:nvGrpSpPr>
        <p:grpSpPr>
          <a:xfrm>
            <a:off x="457200" y="3632254"/>
            <a:ext cx="8229600" cy="450041"/>
            <a:chOff x="457200" y="836032"/>
            <a:chExt cx="8229600" cy="450041"/>
          </a:xfrm>
        </p:grpSpPr>
        <p:sp>
          <p:nvSpPr>
            <p:cNvPr id="20" name="Rectangle 19"/>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1" name="Pentagon 20"/>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22" name="Group 21"/>
          <p:cNvGrpSpPr/>
          <p:nvPr/>
        </p:nvGrpSpPr>
        <p:grpSpPr>
          <a:xfrm>
            <a:off x="457200" y="4204200"/>
            <a:ext cx="8229600" cy="450041"/>
            <a:chOff x="457200" y="836032"/>
            <a:chExt cx="8229600" cy="450041"/>
          </a:xfrm>
        </p:grpSpPr>
        <p:sp>
          <p:nvSpPr>
            <p:cNvPr id="23" name="Rectangle 22"/>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4" name="Pentagon 2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sp>
        <p:nvSpPr>
          <p:cNvPr id="26" name="Rectangle 25"/>
          <p:cNvSpPr/>
          <p:nvPr/>
        </p:nvSpPr>
        <p:spPr>
          <a:xfrm>
            <a:off x="812268" y="795616"/>
            <a:ext cx="7292641" cy="297517"/>
          </a:xfrm>
          <a:prstGeom prst="rect">
            <a:avLst/>
          </a:prstGeom>
        </p:spPr>
        <p:txBody>
          <a:bodyPr wrap="square">
            <a:spAutoFit/>
          </a:bodyPr>
          <a:lstStyle/>
          <a:p>
            <a:pPr lvl="0">
              <a:lnSpc>
                <a:spcPct val="80000"/>
              </a:lnSpc>
              <a:spcAft>
                <a:spcPts val="600"/>
              </a:spcAft>
            </a:pPr>
            <a:r>
              <a:rPr lang="en-US" sz="1600" dirty="0"/>
              <a:t>How long does it take to release an application?</a:t>
            </a:r>
          </a:p>
        </p:txBody>
      </p:sp>
      <p:sp>
        <p:nvSpPr>
          <p:cNvPr id="27" name="Rectangle 26"/>
          <p:cNvSpPr/>
          <p:nvPr/>
        </p:nvSpPr>
        <p:spPr>
          <a:xfrm>
            <a:off x="812268" y="1367562"/>
            <a:ext cx="7292641" cy="494494"/>
          </a:xfrm>
          <a:prstGeom prst="rect">
            <a:avLst/>
          </a:prstGeom>
        </p:spPr>
        <p:txBody>
          <a:bodyPr wrap="square">
            <a:spAutoFit/>
          </a:bodyPr>
          <a:lstStyle/>
          <a:p>
            <a:pPr lvl="0">
              <a:lnSpc>
                <a:spcPct val="80000"/>
              </a:lnSpc>
              <a:spcAft>
                <a:spcPts val="600"/>
              </a:spcAft>
            </a:pPr>
            <a:r>
              <a:rPr lang="en-US" sz="1600" dirty="0"/>
              <a:t>What are the most challenging aspects of your application deployment process today?</a:t>
            </a:r>
          </a:p>
        </p:txBody>
      </p:sp>
      <p:sp>
        <p:nvSpPr>
          <p:cNvPr id="28" name="Rectangle 27"/>
          <p:cNvSpPr/>
          <p:nvPr/>
        </p:nvSpPr>
        <p:spPr>
          <a:xfrm>
            <a:off x="812268" y="1939508"/>
            <a:ext cx="7292641" cy="297517"/>
          </a:xfrm>
          <a:prstGeom prst="rect">
            <a:avLst/>
          </a:prstGeom>
        </p:spPr>
        <p:txBody>
          <a:bodyPr wrap="square">
            <a:spAutoFit/>
          </a:bodyPr>
          <a:lstStyle/>
          <a:p>
            <a:pPr lvl="0">
              <a:lnSpc>
                <a:spcPct val="80000"/>
              </a:lnSpc>
              <a:spcAft>
                <a:spcPts val="600"/>
              </a:spcAft>
            </a:pPr>
            <a:r>
              <a:rPr lang="en-US" sz="1600" dirty="0"/>
              <a:t>Please describe your overall change and release processes.</a:t>
            </a:r>
          </a:p>
        </p:txBody>
      </p:sp>
      <p:sp>
        <p:nvSpPr>
          <p:cNvPr id="29" name="Rectangle 28"/>
          <p:cNvSpPr/>
          <p:nvPr/>
        </p:nvSpPr>
        <p:spPr>
          <a:xfrm>
            <a:off x="812268" y="2419086"/>
            <a:ext cx="7292641" cy="494494"/>
          </a:xfrm>
          <a:prstGeom prst="rect">
            <a:avLst/>
          </a:prstGeom>
        </p:spPr>
        <p:txBody>
          <a:bodyPr wrap="square">
            <a:spAutoFit/>
          </a:bodyPr>
          <a:lstStyle/>
          <a:p>
            <a:pPr lvl="0">
              <a:lnSpc>
                <a:spcPct val="80000"/>
              </a:lnSpc>
              <a:spcAft>
                <a:spcPts val="600"/>
              </a:spcAft>
            </a:pPr>
            <a:r>
              <a:rPr lang="en-US" sz="1600" dirty="0"/>
              <a:t>What strategic initiatives are driving the demand for increased business and operational agility?</a:t>
            </a:r>
          </a:p>
        </p:txBody>
      </p:sp>
      <p:sp>
        <p:nvSpPr>
          <p:cNvPr id="30" name="Rectangle 29"/>
          <p:cNvSpPr/>
          <p:nvPr/>
        </p:nvSpPr>
        <p:spPr>
          <a:xfrm>
            <a:off x="812268" y="2996897"/>
            <a:ext cx="7292641" cy="494494"/>
          </a:xfrm>
          <a:prstGeom prst="rect">
            <a:avLst/>
          </a:prstGeom>
        </p:spPr>
        <p:txBody>
          <a:bodyPr wrap="square">
            <a:spAutoFit/>
          </a:bodyPr>
          <a:lstStyle/>
          <a:p>
            <a:pPr lvl="0">
              <a:lnSpc>
                <a:spcPct val="80000"/>
              </a:lnSpc>
              <a:spcAft>
                <a:spcPts val="600"/>
              </a:spcAft>
            </a:pPr>
            <a:r>
              <a:rPr lang="en-US" sz="1600" dirty="0"/>
              <a:t>What are your current release times or frequency of development/test/stage/production deployments?</a:t>
            </a:r>
          </a:p>
        </p:txBody>
      </p:sp>
      <p:sp>
        <p:nvSpPr>
          <p:cNvPr id="31" name="Rectangle 30"/>
          <p:cNvSpPr/>
          <p:nvPr/>
        </p:nvSpPr>
        <p:spPr>
          <a:xfrm>
            <a:off x="812268" y="3562978"/>
            <a:ext cx="7292641" cy="494494"/>
          </a:xfrm>
          <a:prstGeom prst="rect">
            <a:avLst/>
          </a:prstGeom>
        </p:spPr>
        <p:txBody>
          <a:bodyPr wrap="square">
            <a:spAutoFit/>
          </a:bodyPr>
          <a:lstStyle/>
          <a:p>
            <a:pPr lvl="0">
              <a:lnSpc>
                <a:spcPct val="80000"/>
              </a:lnSpc>
              <a:spcAft>
                <a:spcPts val="600"/>
              </a:spcAft>
            </a:pPr>
            <a:r>
              <a:rPr lang="en-US" sz="1600" dirty="0"/>
              <a:t>How do you run your application deployments today? How much of that are manual or scripts based?</a:t>
            </a:r>
          </a:p>
        </p:txBody>
      </p:sp>
      <p:sp>
        <p:nvSpPr>
          <p:cNvPr id="32" name="Rectangle 31"/>
          <p:cNvSpPr/>
          <p:nvPr/>
        </p:nvSpPr>
        <p:spPr>
          <a:xfrm>
            <a:off x="812268" y="4146470"/>
            <a:ext cx="7292641" cy="494494"/>
          </a:xfrm>
          <a:prstGeom prst="rect">
            <a:avLst/>
          </a:prstGeom>
        </p:spPr>
        <p:txBody>
          <a:bodyPr wrap="square">
            <a:spAutoFit/>
          </a:bodyPr>
          <a:lstStyle/>
          <a:p>
            <a:pPr lvl="0">
              <a:lnSpc>
                <a:spcPct val="80000"/>
              </a:lnSpc>
              <a:spcAft>
                <a:spcPts val="600"/>
              </a:spcAft>
            </a:pPr>
            <a:r>
              <a:rPr lang="en-US" sz="1600" dirty="0"/>
              <a:t>Which organization or key personnel are involved in deployment across each of the Development, Test, Stage, and Production environment? </a:t>
            </a:r>
          </a:p>
        </p:txBody>
      </p:sp>
      <p:sp>
        <p:nvSpPr>
          <p:cNvPr id="33" name="TextBox 32"/>
          <p:cNvSpPr txBox="1"/>
          <p:nvPr/>
        </p:nvSpPr>
        <p:spPr>
          <a:xfrm>
            <a:off x="501857" y="792492"/>
            <a:ext cx="155992" cy="369332"/>
          </a:xfrm>
          <a:prstGeom prst="rect">
            <a:avLst/>
          </a:prstGeom>
          <a:noFill/>
        </p:spPr>
        <p:txBody>
          <a:bodyPr wrap="none" lIns="0" tIns="0" rIns="0" bIns="0" rtlCol="0" anchor="ctr" anchorCtr="0">
            <a:spAutoFit/>
          </a:bodyPr>
          <a:lstStyle/>
          <a:p>
            <a:pPr algn="ctr"/>
            <a:r>
              <a:rPr lang="en-US" sz="2400" b="1" dirty="0" smtClean="0"/>
              <a:t>1</a:t>
            </a:r>
          </a:p>
        </p:txBody>
      </p:sp>
      <p:sp>
        <p:nvSpPr>
          <p:cNvPr id="34" name="TextBox 33"/>
          <p:cNvSpPr txBox="1"/>
          <p:nvPr/>
        </p:nvSpPr>
        <p:spPr>
          <a:xfrm>
            <a:off x="501857" y="1386877"/>
            <a:ext cx="155992" cy="369332"/>
          </a:xfrm>
          <a:prstGeom prst="rect">
            <a:avLst/>
          </a:prstGeom>
          <a:noFill/>
        </p:spPr>
        <p:txBody>
          <a:bodyPr wrap="none" lIns="0" tIns="0" rIns="0" bIns="0" rtlCol="0" anchor="ctr" anchorCtr="0">
            <a:spAutoFit/>
          </a:bodyPr>
          <a:lstStyle/>
          <a:p>
            <a:pPr algn="ctr"/>
            <a:r>
              <a:rPr lang="en-US" sz="2400" b="1" dirty="0" smtClean="0"/>
              <a:t>2</a:t>
            </a:r>
          </a:p>
        </p:txBody>
      </p:sp>
      <p:sp>
        <p:nvSpPr>
          <p:cNvPr id="35" name="TextBox 34"/>
          <p:cNvSpPr txBox="1"/>
          <p:nvPr/>
        </p:nvSpPr>
        <p:spPr>
          <a:xfrm>
            <a:off x="501857" y="1939508"/>
            <a:ext cx="155992" cy="369332"/>
          </a:xfrm>
          <a:prstGeom prst="rect">
            <a:avLst/>
          </a:prstGeom>
          <a:noFill/>
        </p:spPr>
        <p:txBody>
          <a:bodyPr wrap="none" lIns="0" tIns="0" rIns="0" bIns="0" rtlCol="0" anchor="ctr" anchorCtr="0">
            <a:spAutoFit/>
          </a:bodyPr>
          <a:lstStyle/>
          <a:p>
            <a:pPr algn="ctr"/>
            <a:r>
              <a:rPr lang="en-US" sz="2400" b="1" dirty="0" smtClean="0"/>
              <a:t>3</a:t>
            </a:r>
          </a:p>
        </p:txBody>
      </p:sp>
      <p:sp>
        <p:nvSpPr>
          <p:cNvPr id="36" name="TextBox 35"/>
          <p:cNvSpPr txBox="1"/>
          <p:nvPr/>
        </p:nvSpPr>
        <p:spPr>
          <a:xfrm>
            <a:off x="501857" y="2520933"/>
            <a:ext cx="155992" cy="369332"/>
          </a:xfrm>
          <a:prstGeom prst="rect">
            <a:avLst/>
          </a:prstGeom>
          <a:noFill/>
        </p:spPr>
        <p:txBody>
          <a:bodyPr wrap="none" lIns="0" tIns="0" rIns="0" bIns="0" rtlCol="0" anchor="ctr" anchorCtr="0">
            <a:spAutoFit/>
          </a:bodyPr>
          <a:lstStyle/>
          <a:p>
            <a:pPr algn="ctr"/>
            <a:r>
              <a:rPr lang="en-US" sz="2400" b="1" dirty="0" smtClean="0"/>
              <a:t>4</a:t>
            </a:r>
          </a:p>
        </p:txBody>
      </p:sp>
      <p:sp>
        <p:nvSpPr>
          <p:cNvPr id="37" name="TextBox 36"/>
          <p:cNvSpPr txBox="1"/>
          <p:nvPr/>
        </p:nvSpPr>
        <p:spPr>
          <a:xfrm>
            <a:off x="501857" y="3105668"/>
            <a:ext cx="155992" cy="369332"/>
          </a:xfrm>
          <a:prstGeom prst="rect">
            <a:avLst/>
          </a:prstGeom>
          <a:noFill/>
        </p:spPr>
        <p:txBody>
          <a:bodyPr wrap="none" lIns="0" tIns="0" rIns="0" bIns="0" rtlCol="0" anchor="ctr" anchorCtr="0">
            <a:spAutoFit/>
          </a:bodyPr>
          <a:lstStyle/>
          <a:p>
            <a:pPr algn="ctr"/>
            <a:r>
              <a:rPr lang="en-US" sz="2400" b="1" dirty="0" smtClean="0"/>
              <a:t>5</a:t>
            </a:r>
          </a:p>
        </p:txBody>
      </p:sp>
      <p:sp>
        <p:nvSpPr>
          <p:cNvPr id="38" name="TextBox 37"/>
          <p:cNvSpPr txBox="1"/>
          <p:nvPr/>
        </p:nvSpPr>
        <p:spPr>
          <a:xfrm>
            <a:off x="501857" y="3669996"/>
            <a:ext cx="155992" cy="369332"/>
          </a:xfrm>
          <a:prstGeom prst="rect">
            <a:avLst/>
          </a:prstGeom>
          <a:noFill/>
        </p:spPr>
        <p:txBody>
          <a:bodyPr wrap="none" lIns="0" tIns="0" rIns="0" bIns="0" rtlCol="0" anchor="ctr" anchorCtr="0">
            <a:spAutoFit/>
          </a:bodyPr>
          <a:lstStyle/>
          <a:p>
            <a:pPr algn="ctr"/>
            <a:r>
              <a:rPr lang="en-US" sz="2400" b="1" dirty="0" smtClean="0"/>
              <a:t>6</a:t>
            </a:r>
          </a:p>
        </p:txBody>
      </p:sp>
      <p:sp>
        <p:nvSpPr>
          <p:cNvPr id="39" name="TextBox 38"/>
          <p:cNvSpPr txBox="1"/>
          <p:nvPr/>
        </p:nvSpPr>
        <p:spPr>
          <a:xfrm>
            <a:off x="501857" y="4249560"/>
            <a:ext cx="155992" cy="369332"/>
          </a:xfrm>
          <a:prstGeom prst="rect">
            <a:avLst/>
          </a:prstGeom>
          <a:noFill/>
        </p:spPr>
        <p:txBody>
          <a:bodyPr wrap="none" lIns="0" tIns="0" rIns="0" bIns="0" rtlCol="0" anchor="ctr" anchorCtr="0">
            <a:spAutoFit/>
          </a:bodyPr>
          <a:lstStyle/>
          <a:p>
            <a:pPr algn="ctr"/>
            <a:r>
              <a:rPr lang="en-US" sz="2400" b="1" dirty="0"/>
              <a:t>7</a:t>
            </a:r>
            <a:endParaRPr lang="en-US" sz="2400" b="1" dirty="0" smtClean="0"/>
          </a:p>
        </p:txBody>
      </p:sp>
    </p:spTree>
    <p:extLst>
      <p:ext uri="{BB962C8B-B14F-4D97-AF65-F5344CB8AC3E}">
        <p14:creationId xmlns:p14="http://schemas.microsoft.com/office/powerpoint/2010/main" val="223626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Objection Handling</a:t>
            </a:r>
            <a:endParaRPr lang="en-US" dirty="0"/>
          </a:p>
        </p:txBody>
      </p:sp>
      <p:sp>
        <p:nvSpPr>
          <p:cNvPr id="4" name="Rectangular Callout 3"/>
          <p:cNvSpPr/>
          <p:nvPr/>
        </p:nvSpPr>
        <p:spPr>
          <a:xfrm>
            <a:off x="534736" y="842992"/>
            <a:ext cx="4018549" cy="735664"/>
          </a:xfrm>
          <a:prstGeom prst="wedgeRectCallout">
            <a:avLst>
              <a:gd name="adj1" fmla="val -43168"/>
              <a:gd name="adj2" fmla="val 75595"/>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spcAft>
                <a:spcPts val="0"/>
              </a:spcAft>
            </a:pPr>
            <a:r>
              <a:rPr lang="en-US" sz="1400" dirty="0"/>
              <a:t>“We have </a:t>
            </a:r>
            <a:r>
              <a:rPr lang="en-US" sz="1400" dirty="0" smtClean="0"/>
              <a:t>written in-house scripts that are handling our release processes.”</a:t>
            </a:r>
            <a:endParaRPr lang="en-US" sz="1400" dirty="0"/>
          </a:p>
        </p:txBody>
      </p:sp>
      <p:sp>
        <p:nvSpPr>
          <p:cNvPr id="5" name="Rectangular Callout 4"/>
          <p:cNvSpPr/>
          <p:nvPr/>
        </p:nvSpPr>
        <p:spPr>
          <a:xfrm>
            <a:off x="526714" y="1838526"/>
            <a:ext cx="4018549" cy="615506"/>
          </a:xfrm>
          <a:prstGeom prst="wedgeRectCallout">
            <a:avLst>
              <a:gd name="adj1" fmla="val -43168"/>
              <a:gd name="adj2" fmla="val 75595"/>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spcAft>
                <a:spcPts val="0"/>
              </a:spcAft>
            </a:pPr>
            <a:r>
              <a:rPr lang="en-US" sz="1400" dirty="0"/>
              <a:t>“We </a:t>
            </a:r>
            <a:r>
              <a:rPr lang="en-US" sz="1400" dirty="0" smtClean="0"/>
              <a:t>have Puppet/Chef and they say they can do release automation?”</a:t>
            </a:r>
            <a:endParaRPr lang="en-US" sz="1400" dirty="0"/>
          </a:p>
        </p:txBody>
      </p:sp>
      <p:sp>
        <p:nvSpPr>
          <p:cNvPr id="6" name="Rectangular Callout 5"/>
          <p:cNvSpPr/>
          <p:nvPr/>
        </p:nvSpPr>
        <p:spPr>
          <a:xfrm>
            <a:off x="545431" y="2727016"/>
            <a:ext cx="4018549" cy="615506"/>
          </a:xfrm>
          <a:prstGeom prst="wedgeRectCallout">
            <a:avLst>
              <a:gd name="adj1" fmla="val -43168"/>
              <a:gd name="adj2" fmla="val 75595"/>
            </a:avLst>
          </a:prstGeom>
          <a:solidFill>
            <a:schemeClr val="tx2"/>
          </a:solidFill>
          <a:ln w="38100" cap="flat" cmpd="sng" algn="ctr">
            <a:noFill/>
            <a:prstDash val="solid"/>
          </a:ln>
          <a:effectLst/>
        </p:spPr>
        <p:txBody>
          <a:bodyPr vert="horz" lIns="91440" tIns="91440" rIns="91440" bIns="91440" rtlCol="0" anchor="ctr"/>
          <a:lstStyle/>
          <a:p>
            <a:pPr lvl="0" algn="ctr">
              <a:spcBef>
                <a:spcPts val="600"/>
              </a:spcBef>
            </a:pPr>
            <a:r>
              <a:rPr lang="en-US" sz="1400" dirty="0" smtClean="0"/>
              <a:t>“</a:t>
            </a:r>
            <a:r>
              <a:rPr lang="en-US" sz="1400" dirty="0"/>
              <a:t>We </a:t>
            </a:r>
            <a:r>
              <a:rPr lang="en-US" sz="1400" dirty="0" smtClean="0"/>
              <a:t>using </a:t>
            </a:r>
            <a:r>
              <a:rPr lang="en-US" sz="1400" dirty="0"/>
              <a:t>Hudson and </a:t>
            </a:r>
            <a:r>
              <a:rPr lang="en-US" sz="1400" dirty="0" smtClean="0"/>
              <a:t>TFS already to automate our release processes.”</a:t>
            </a:r>
            <a:endParaRPr lang="en-US" sz="1400" dirty="0"/>
          </a:p>
        </p:txBody>
      </p:sp>
      <p:sp>
        <p:nvSpPr>
          <p:cNvPr id="7" name="Rectangular Callout 6"/>
          <p:cNvSpPr/>
          <p:nvPr/>
        </p:nvSpPr>
        <p:spPr>
          <a:xfrm>
            <a:off x="553452" y="3537897"/>
            <a:ext cx="4018549" cy="615506"/>
          </a:xfrm>
          <a:prstGeom prst="wedgeRectCallout">
            <a:avLst>
              <a:gd name="adj1" fmla="val -43168"/>
              <a:gd name="adj2" fmla="val 75595"/>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spcAft>
                <a:spcPts val="0"/>
              </a:spcAft>
            </a:pPr>
            <a:r>
              <a:rPr lang="en-US" sz="1400" dirty="0" smtClean="0"/>
              <a:t>“</a:t>
            </a:r>
            <a:r>
              <a:rPr lang="en-US" sz="1400" dirty="0"/>
              <a:t>Our team is not large enough for benefitting from a tool like LISA RA.</a:t>
            </a:r>
            <a:r>
              <a:rPr lang="en-US" sz="1400" dirty="0" smtClean="0"/>
              <a:t>.”</a:t>
            </a:r>
            <a:endParaRPr lang="en-US" sz="1400" dirty="0"/>
          </a:p>
        </p:txBody>
      </p:sp>
      <p:sp>
        <p:nvSpPr>
          <p:cNvPr id="12" name="Rectangular Callout 11"/>
          <p:cNvSpPr/>
          <p:nvPr/>
        </p:nvSpPr>
        <p:spPr>
          <a:xfrm>
            <a:off x="4716373" y="840314"/>
            <a:ext cx="3874174" cy="615506"/>
          </a:xfrm>
          <a:prstGeom prst="wedgeRectCallout">
            <a:avLst>
              <a:gd name="adj1" fmla="val 43126"/>
              <a:gd name="adj2" fmla="val 89539"/>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spcAft>
                <a:spcPts val="0"/>
              </a:spcAft>
            </a:pPr>
            <a:r>
              <a:rPr lang="en-US" sz="1400" dirty="0"/>
              <a:t>My organization is too immature </a:t>
            </a:r>
            <a:r>
              <a:rPr lang="en-US" sz="1400" dirty="0" smtClean="0"/>
              <a:t>– </a:t>
            </a:r>
            <a:r>
              <a:rPr lang="en-US" sz="1400" dirty="0"/>
              <a:t>we don’t have the </a:t>
            </a:r>
            <a:r>
              <a:rPr lang="en-US" sz="1400" dirty="0" smtClean="0"/>
              <a:t>structure </a:t>
            </a:r>
            <a:r>
              <a:rPr lang="en-US" sz="1400" dirty="0"/>
              <a:t>in our organization </a:t>
            </a:r>
            <a:r>
              <a:rPr lang="en-US" sz="1400" dirty="0" smtClean="0"/>
              <a:t>to </a:t>
            </a:r>
            <a:r>
              <a:rPr lang="en-US" sz="1400" dirty="0"/>
              <a:t>consume this </a:t>
            </a:r>
            <a:r>
              <a:rPr lang="en-US" sz="1400" dirty="0" smtClean="0"/>
              <a:t>technology</a:t>
            </a:r>
            <a:r>
              <a:rPr lang="en-US" sz="1400" dirty="0"/>
              <a:t>.</a:t>
            </a:r>
          </a:p>
        </p:txBody>
      </p:sp>
      <p:sp>
        <p:nvSpPr>
          <p:cNvPr id="13" name="Rectangular Callout 12"/>
          <p:cNvSpPr/>
          <p:nvPr/>
        </p:nvSpPr>
        <p:spPr>
          <a:xfrm>
            <a:off x="4721721" y="1728803"/>
            <a:ext cx="3874174" cy="615506"/>
          </a:xfrm>
          <a:prstGeom prst="wedgeRectCallout">
            <a:avLst>
              <a:gd name="adj1" fmla="val 43126"/>
              <a:gd name="adj2" fmla="val 89539"/>
            </a:avLst>
          </a:prstGeom>
          <a:solidFill>
            <a:schemeClr val="tx2"/>
          </a:solidFill>
          <a:ln w="38100" cap="flat" cmpd="sng" algn="ctr">
            <a:noFill/>
            <a:prstDash val="solid"/>
          </a:ln>
          <a:effectLst/>
        </p:spPr>
        <p:txBody>
          <a:bodyPr vert="horz" lIns="91440" tIns="91440" rIns="91440" bIns="91440" rtlCol="0" anchor="ctr"/>
          <a:lstStyle/>
          <a:p>
            <a:pPr lvl="0" algn="ctr">
              <a:spcBef>
                <a:spcPts val="600"/>
              </a:spcBef>
            </a:pPr>
            <a:r>
              <a:rPr lang="en-US" sz="1400" dirty="0" smtClean="0"/>
              <a:t>It seems like it will be </a:t>
            </a:r>
            <a:r>
              <a:rPr lang="en-US" sz="1400" dirty="0"/>
              <a:t>difficult to get the different teams to work </a:t>
            </a:r>
            <a:r>
              <a:rPr lang="en-US" sz="1400" dirty="0" smtClean="0"/>
              <a:t>collaboratively?</a:t>
            </a:r>
            <a:endParaRPr lang="en-US" sz="1400" dirty="0"/>
          </a:p>
        </p:txBody>
      </p:sp>
      <p:sp>
        <p:nvSpPr>
          <p:cNvPr id="14" name="Rectangular Callout 13"/>
          <p:cNvSpPr/>
          <p:nvPr/>
        </p:nvSpPr>
        <p:spPr>
          <a:xfrm>
            <a:off x="4767174" y="2657435"/>
            <a:ext cx="3874174" cy="615506"/>
          </a:xfrm>
          <a:prstGeom prst="wedgeRectCallout">
            <a:avLst>
              <a:gd name="adj1" fmla="val 43126"/>
              <a:gd name="adj2" fmla="val 89539"/>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spcAft>
                <a:spcPts val="0"/>
              </a:spcAft>
            </a:pPr>
            <a:r>
              <a:rPr lang="en-US" sz="1400" dirty="0"/>
              <a:t>Every application we have is </a:t>
            </a:r>
            <a:r>
              <a:rPr lang="en-US" sz="1400" dirty="0" smtClean="0"/>
              <a:t>different</a:t>
            </a:r>
            <a:r>
              <a:rPr lang="en-US" sz="1400" dirty="0"/>
              <a:t>, </a:t>
            </a:r>
            <a:r>
              <a:rPr lang="en-US" sz="1400" dirty="0" smtClean="0"/>
              <a:t>we will </a:t>
            </a:r>
            <a:r>
              <a:rPr lang="en-US" sz="1400" dirty="0"/>
              <a:t>not be able to benefit from your </a:t>
            </a:r>
            <a:r>
              <a:rPr lang="en-US" sz="1400" dirty="0" smtClean="0"/>
              <a:t>standardization</a:t>
            </a:r>
            <a:r>
              <a:rPr lang="en-US" sz="1400" dirty="0"/>
              <a:t>.</a:t>
            </a:r>
          </a:p>
        </p:txBody>
      </p:sp>
      <p:sp>
        <p:nvSpPr>
          <p:cNvPr id="15" name="Rectangular Callout 14"/>
          <p:cNvSpPr/>
          <p:nvPr/>
        </p:nvSpPr>
        <p:spPr>
          <a:xfrm>
            <a:off x="4759153" y="3532543"/>
            <a:ext cx="3874174" cy="615506"/>
          </a:xfrm>
          <a:prstGeom prst="wedgeRectCallout">
            <a:avLst>
              <a:gd name="adj1" fmla="val 43126"/>
              <a:gd name="adj2" fmla="val 89539"/>
            </a:avLst>
          </a:prstGeom>
          <a:solidFill>
            <a:schemeClr val="tx2"/>
          </a:solidFill>
          <a:ln w="38100" cap="flat" cmpd="sng" algn="ctr">
            <a:noFill/>
            <a:prstDash val="solid"/>
          </a:ln>
          <a:effectLst/>
        </p:spPr>
        <p:txBody>
          <a:bodyPr vert="horz" lIns="91440" tIns="91440" rIns="91440" bIns="91440" rtlCol="0" anchor="ctr"/>
          <a:lstStyle/>
          <a:p>
            <a:pPr algn="ctr">
              <a:lnSpc>
                <a:spcPct val="120000"/>
              </a:lnSpc>
              <a:spcBef>
                <a:spcPts val="600"/>
              </a:spcBef>
              <a:spcAft>
                <a:spcPts val="0"/>
              </a:spcAft>
            </a:pPr>
            <a:r>
              <a:rPr lang="en-US" sz="1400" dirty="0" smtClean="0"/>
              <a:t>Your solution is too expensive for our needs</a:t>
            </a:r>
            <a:endParaRPr lang="en-US" sz="1400" dirty="0"/>
          </a:p>
        </p:txBody>
      </p:sp>
    </p:spTree>
    <p:extLst>
      <p:ext uri="{BB962C8B-B14F-4D97-AF65-F5344CB8AC3E}">
        <p14:creationId xmlns:p14="http://schemas.microsoft.com/office/powerpoint/2010/main" val="18062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Competitive</a:t>
            </a:r>
            <a:endParaRPr lang="en-US" dirty="0"/>
          </a:p>
        </p:txBody>
      </p:sp>
    </p:spTree>
    <p:extLst>
      <p:ext uri="{BB962C8B-B14F-4D97-AF65-F5344CB8AC3E}">
        <p14:creationId xmlns:p14="http://schemas.microsoft.com/office/powerpoint/2010/main" val="218934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Advantages</a:t>
            </a:r>
            <a:endParaRPr lang="en-US" dirty="0"/>
          </a:p>
        </p:txBody>
      </p:sp>
      <p:sp>
        <p:nvSpPr>
          <p:cNvPr id="3" name="Text Placeholder 2"/>
          <p:cNvSpPr>
            <a:spLocks noGrp="1"/>
          </p:cNvSpPr>
          <p:nvPr>
            <p:ph idx="4294967295"/>
          </p:nvPr>
        </p:nvSpPr>
        <p:spPr>
          <a:xfrm>
            <a:off x="1598903" y="3870473"/>
            <a:ext cx="7216775" cy="950912"/>
          </a:xfrm>
          <a:prstGeom prst="rect">
            <a:avLst/>
          </a:prstGeom>
        </p:spPr>
        <p:txBody>
          <a:bodyPr/>
          <a:lstStyle/>
          <a:p>
            <a:pPr marL="0" indent="0">
              <a:lnSpc>
                <a:spcPct val="100000"/>
              </a:lnSpc>
              <a:spcAft>
                <a:spcPts val="600"/>
              </a:spcAft>
              <a:buClr>
                <a:srgbClr val="00B050"/>
              </a:buClr>
              <a:buSzPct val="125000"/>
              <a:buNone/>
            </a:pPr>
            <a:r>
              <a:rPr lang="en-US" sz="1600" smtClean="0">
                <a:solidFill>
                  <a:schemeClr val="accent1"/>
                </a:solidFill>
              </a:rPr>
              <a:t>SUPPORT FOR MULTI-TIER, APPLICATION RELEASE </a:t>
            </a:r>
            <a:br>
              <a:rPr lang="en-US" sz="1600" smtClean="0">
                <a:solidFill>
                  <a:schemeClr val="accent1"/>
                </a:solidFill>
              </a:rPr>
            </a:br>
            <a:r>
              <a:rPr lang="en-US" sz="1400" smtClean="0"/>
              <a:t>allows </a:t>
            </a:r>
            <a:r>
              <a:rPr lang="en-US" sz="1400" dirty="0" smtClean="0"/>
              <a:t>customers to define and manage very complex  deployments that span multiple applications, environments and all the components of the release process</a:t>
            </a:r>
          </a:p>
        </p:txBody>
      </p:sp>
      <p:sp>
        <p:nvSpPr>
          <p:cNvPr id="35" name="Rectangle 34"/>
          <p:cNvSpPr/>
          <p:nvPr/>
        </p:nvSpPr>
        <p:spPr>
          <a:xfrm>
            <a:off x="1598904" y="704365"/>
            <a:ext cx="7292653" cy="830997"/>
          </a:xfrm>
          <a:prstGeom prst="rect">
            <a:avLst/>
          </a:prstGeom>
        </p:spPr>
        <p:txBody>
          <a:bodyPr wrap="square">
            <a:spAutoFit/>
          </a:bodyPr>
          <a:lstStyle/>
          <a:p>
            <a:pPr lvl="0" defTabSz="457200">
              <a:spcAft>
                <a:spcPts val="600"/>
              </a:spcAft>
              <a:buClr>
                <a:srgbClr val="00B050"/>
              </a:buClr>
              <a:buSzPct val="125000"/>
            </a:pPr>
            <a:r>
              <a:rPr lang="en-US" sz="1600" smtClean="0">
                <a:solidFill>
                  <a:schemeClr val="accent1"/>
                </a:solidFill>
              </a:rPr>
              <a:t>MANIFEST DRIVEN DEPLOYMENTS </a:t>
            </a:r>
            <a:br>
              <a:rPr lang="en-US" sz="1600" smtClean="0">
                <a:solidFill>
                  <a:schemeClr val="accent1"/>
                </a:solidFill>
              </a:rPr>
            </a:br>
            <a:r>
              <a:rPr lang="en-US" sz="1600" smtClean="0">
                <a:solidFill>
                  <a:schemeClr val="bg1"/>
                </a:solidFill>
              </a:rPr>
              <a:t>simplify </a:t>
            </a:r>
            <a:r>
              <a:rPr lang="en-US" sz="1600">
                <a:solidFill>
                  <a:schemeClr val="bg1"/>
                </a:solidFill>
              </a:rPr>
              <a:t>and streamline application releases by allowing users to design a release process and use that process for multiple application/environment combinations</a:t>
            </a:r>
            <a:endParaRPr lang="en-US" sz="1600" dirty="0">
              <a:solidFill>
                <a:schemeClr val="bg1"/>
              </a:solidFill>
            </a:endParaRPr>
          </a:p>
        </p:txBody>
      </p:sp>
      <p:sp>
        <p:nvSpPr>
          <p:cNvPr id="36" name="Rectangle 35"/>
          <p:cNvSpPr/>
          <p:nvPr/>
        </p:nvSpPr>
        <p:spPr>
          <a:xfrm>
            <a:off x="1598904" y="1594749"/>
            <a:ext cx="7292653" cy="553998"/>
          </a:xfrm>
          <a:prstGeom prst="rect">
            <a:avLst/>
          </a:prstGeom>
        </p:spPr>
        <p:txBody>
          <a:bodyPr wrap="square">
            <a:spAutoFit/>
          </a:bodyPr>
          <a:lstStyle/>
          <a:p>
            <a:pPr lvl="0" defTabSz="457200">
              <a:spcAft>
                <a:spcPts val="600"/>
              </a:spcAft>
              <a:buClr>
                <a:srgbClr val="00B050"/>
              </a:buClr>
              <a:buSzPct val="125000"/>
            </a:pPr>
            <a:r>
              <a:rPr lang="en-US" sz="1600" smtClean="0">
                <a:solidFill>
                  <a:schemeClr val="accent1"/>
                </a:solidFill>
              </a:rPr>
              <a:t>COMPREHENSIVE ACTION PACK LIBRARY </a:t>
            </a:r>
            <a:br>
              <a:rPr lang="en-US" sz="1600" smtClean="0">
                <a:solidFill>
                  <a:schemeClr val="accent1"/>
                </a:solidFill>
              </a:rPr>
            </a:br>
            <a:r>
              <a:rPr lang="en-US" sz="1400" smtClean="0">
                <a:solidFill>
                  <a:schemeClr val="bg1"/>
                </a:solidFill>
              </a:rPr>
              <a:t>enables </a:t>
            </a:r>
            <a:r>
              <a:rPr lang="en-US" sz="1400">
                <a:solidFill>
                  <a:schemeClr val="bg1"/>
                </a:solidFill>
              </a:rPr>
              <a:t>customers to integrate leading 3</a:t>
            </a:r>
            <a:r>
              <a:rPr lang="en-US" sz="1400" baseline="30000">
                <a:solidFill>
                  <a:schemeClr val="bg1"/>
                </a:solidFill>
              </a:rPr>
              <a:t>rd</a:t>
            </a:r>
            <a:r>
              <a:rPr lang="en-US" sz="1400">
                <a:solidFill>
                  <a:schemeClr val="bg1"/>
                </a:solidFill>
              </a:rPr>
              <a:t> party solutions without scripting</a:t>
            </a:r>
            <a:endParaRPr lang="en-US" sz="1400" dirty="0">
              <a:solidFill>
                <a:schemeClr val="bg1"/>
              </a:solidFill>
            </a:endParaRPr>
          </a:p>
        </p:txBody>
      </p:sp>
      <p:sp>
        <p:nvSpPr>
          <p:cNvPr id="37" name="Rectangle 36"/>
          <p:cNvSpPr/>
          <p:nvPr/>
        </p:nvSpPr>
        <p:spPr>
          <a:xfrm>
            <a:off x="1598903" y="2208134"/>
            <a:ext cx="6460687" cy="769441"/>
          </a:xfrm>
          <a:prstGeom prst="rect">
            <a:avLst/>
          </a:prstGeom>
        </p:spPr>
        <p:txBody>
          <a:bodyPr wrap="square">
            <a:spAutoFit/>
          </a:bodyPr>
          <a:lstStyle/>
          <a:p>
            <a:pPr lvl="0" defTabSz="457200">
              <a:spcAft>
                <a:spcPts val="600"/>
              </a:spcAft>
              <a:buClr>
                <a:srgbClr val="00B050"/>
              </a:buClr>
              <a:buSzPct val="125000"/>
            </a:pPr>
            <a:r>
              <a:rPr lang="en-US" sz="1600" dirty="0" smtClean="0">
                <a:solidFill>
                  <a:schemeClr val="accent1"/>
                </a:solidFill>
              </a:rPr>
              <a:t>SCALABLE ENTERPRISE </a:t>
            </a:r>
            <a:r>
              <a:rPr lang="en-US" sz="1600" smtClean="0">
                <a:solidFill>
                  <a:schemeClr val="accent1"/>
                </a:solidFill>
              </a:rPr>
              <a:t>SOLUTION  </a:t>
            </a:r>
            <a:br>
              <a:rPr lang="en-US" sz="1600" smtClean="0">
                <a:solidFill>
                  <a:schemeClr val="accent1"/>
                </a:solidFill>
              </a:rPr>
            </a:br>
            <a:r>
              <a:rPr lang="en-US" sz="1400" smtClean="0">
                <a:solidFill>
                  <a:schemeClr val="bg1"/>
                </a:solidFill>
              </a:rPr>
              <a:t>that </a:t>
            </a:r>
            <a:r>
              <a:rPr lang="en-US" sz="1400" dirty="0">
                <a:solidFill>
                  <a:schemeClr val="bg1"/>
                </a:solidFill>
              </a:rPr>
              <a:t>is designed to handle complex, multi-tier releases across tens of 1000s of servers and across multiple teams </a:t>
            </a:r>
          </a:p>
        </p:txBody>
      </p:sp>
      <p:sp>
        <p:nvSpPr>
          <p:cNvPr id="38" name="Rectangle 37"/>
          <p:cNvSpPr/>
          <p:nvPr/>
        </p:nvSpPr>
        <p:spPr>
          <a:xfrm>
            <a:off x="1598903" y="3036962"/>
            <a:ext cx="6837205" cy="769441"/>
          </a:xfrm>
          <a:prstGeom prst="rect">
            <a:avLst/>
          </a:prstGeom>
        </p:spPr>
        <p:txBody>
          <a:bodyPr wrap="square">
            <a:spAutoFit/>
          </a:bodyPr>
          <a:lstStyle/>
          <a:p>
            <a:pPr lvl="0" defTabSz="457200">
              <a:spcAft>
                <a:spcPts val="600"/>
              </a:spcAft>
              <a:buClr>
                <a:srgbClr val="00B050"/>
              </a:buClr>
              <a:buSzPct val="125000"/>
            </a:pPr>
            <a:r>
              <a:rPr lang="en-US" sz="1600" dirty="0" smtClean="0">
                <a:solidFill>
                  <a:schemeClr val="accent1"/>
                </a:solidFill>
              </a:rPr>
              <a:t>INTUITIVE, GRAPHICAL WORKFLOW </a:t>
            </a:r>
            <a:r>
              <a:rPr lang="en-US" sz="1600" smtClean="0">
                <a:solidFill>
                  <a:schemeClr val="accent1"/>
                </a:solidFill>
              </a:rPr>
              <a:t>ENGINE </a:t>
            </a:r>
            <a:br>
              <a:rPr lang="en-US" sz="1600" smtClean="0">
                <a:solidFill>
                  <a:schemeClr val="accent1"/>
                </a:solidFill>
              </a:rPr>
            </a:br>
            <a:r>
              <a:rPr lang="en-US" sz="1400" smtClean="0">
                <a:solidFill>
                  <a:schemeClr val="bg1"/>
                </a:solidFill>
              </a:rPr>
              <a:t>eliminates </a:t>
            </a:r>
            <a:r>
              <a:rPr lang="en-US" sz="1400" dirty="0">
                <a:solidFill>
                  <a:schemeClr val="bg1"/>
                </a:solidFill>
              </a:rPr>
              <a:t>the need for scripting and quickly allows you to visually create reusable deployment processes</a:t>
            </a:r>
          </a:p>
        </p:txBody>
      </p:sp>
      <p:sp>
        <p:nvSpPr>
          <p:cNvPr id="18" name="Isosceles Triangle 17"/>
          <p:cNvSpPr/>
          <p:nvPr/>
        </p:nvSpPr>
        <p:spPr>
          <a:xfrm rot="16200000">
            <a:off x="-911570" y="2269650"/>
            <a:ext cx="4164749" cy="760490"/>
          </a:xfrm>
          <a:prstGeom prst="triangle">
            <a:avLst>
              <a:gd name="adj" fmla="val 48360"/>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5" name="Oval 4"/>
          <p:cNvSpPr/>
          <p:nvPr/>
        </p:nvSpPr>
        <p:spPr>
          <a:xfrm>
            <a:off x="343616" y="2239881"/>
            <a:ext cx="820907" cy="820907"/>
          </a:xfrm>
          <a:prstGeom prst="ellipse">
            <a:avLst/>
          </a:prstGeom>
          <a:solidFill>
            <a:srgbClr val="22343A"/>
          </a:solidFill>
          <a:ln w="952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pic>
        <p:nvPicPr>
          <p:cNvPr id="32" name="Picture 3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9573" y="2466622"/>
            <a:ext cx="520359" cy="384030"/>
          </a:xfrm>
          <a:prstGeom prst="rect">
            <a:avLst/>
          </a:prstGeom>
        </p:spPr>
      </p:pic>
    </p:spTree>
    <p:extLst>
      <p:ext uri="{BB962C8B-B14F-4D97-AF65-F5344CB8AC3E}">
        <p14:creationId xmlns:p14="http://schemas.microsoft.com/office/powerpoint/2010/main" val="182734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Product Competition Matrix</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123075104"/>
              </p:ext>
            </p:extLst>
          </p:nvPr>
        </p:nvGraphicFramePr>
        <p:xfrm>
          <a:off x="373743" y="657985"/>
          <a:ext cx="8396514" cy="3939101"/>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bl>
          </a:graphicData>
        </a:graphic>
      </p:graphicFrame>
      <p:sp>
        <p:nvSpPr>
          <p:cNvPr id="3" name="Rectangle 2"/>
          <p:cNvSpPr/>
          <p:nvPr/>
        </p:nvSpPr>
        <p:spPr>
          <a:xfrm>
            <a:off x="268941" y="4595052"/>
            <a:ext cx="8575382" cy="130629"/>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6" name="Rectangle 5"/>
          <p:cNvSpPr/>
          <p:nvPr/>
        </p:nvSpPr>
        <p:spPr>
          <a:xfrm>
            <a:off x="8146569" y="4675734"/>
            <a:ext cx="623688" cy="385443"/>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7" name="Rectangle 6"/>
          <p:cNvSpPr/>
          <p:nvPr/>
        </p:nvSpPr>
        <p:spPr>
          <a:xfrm>
            <a:off x="8644324" y="567520"/>
            <a:ext cx="233510" cy="4108214"/>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8" name="Pentagon 7"/>
          <p:cNvSpPr/>
          <p:nvPr/>
        </p:nvSpPr>
        <p:spPr>
          <a:xfrm>
            <a:off x="1858735" y="657985"/>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smtClean="0">
                <a:solidFill>
                  <a:schemeClr val="bg2"/>
                </a:solidFill>
                <a:latin typeface="Calibri" pitchFamily="34" charset="0"/>
                <a:cs typeface="Calibri" pitchFamily="34" charset="0"/>
              </a:rPr>
              <a:t>STRENGTHS</a:t>
            </a:r>
            <a:endParaRPr lang="en-US" sz="1200" b="1" dirty="0">
              <a:solidFill>
                <a:schemeClr val="bg2"/>
              </a:solidFill>
              <a:latin typeface="Calibri" pitchFamily="34" charset="0"/>
              <a:cs typeface="Calibri" pitchFamily="34" charset="0"/>
            </a:endParaRPr>
          </a:p>
        </p:txBody>
      </p:sp>
      <p:sp>
        <p:nvSpPr>
          <p:cNvPr id="9" name="Pentagon 8"/>
          <p:cNvSpPr/>
          <p:nvPr/>
        </p:nvSpPr>
        <p:spPr>
          <a:xfrm>
            <a:off x="3706033" y="657985"/>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WEAKNESSES</a:t>
            </a:r>
            <a:endParaRPr lang="en-US" sz="1200" b="1">
              <a:solidFill>
                <a:schemeClr val="bg2"/>
              </a:solidFill>
              <a:latin typeface="Calibri" pitchFamily="34" charset="0"/>
              <a:cs typeface="Calibri" pitchFamily="34" charset="0"/>
            </a:endParaRPr>
          </a:p>
        </p:txBody>
      </p:sp>
      <p:sp>
        <p:nvSpPr>
          <p:cNvPr id="10" name="Pentagon 9"/>
          <p:cNvSpPr/>
          <p:nvPr/>
        </p:nvSpPr>
        <p:spPr>
          <a:xfrm>
            <a:off x="5786182" y="657985"/>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HOW TO BEAT</a:t>
            </a:r>
            <a:endParaRPr lang="en-US" sz="1200" b="1">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81187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Landscape</a:t>
            </a:r>
            <a:endParaRPr lang="en-US" dirty="0"/>
          </a:p>
        </p:txBody>
      </p:sp>
      <p:sp>
        <p:nvSpPr>
          <p:cNvPr id="3" name="Content Placeholder 2"/>
          <p:cNvSpPr>
            <a:spLocks noGrp="1"/>
          </p:cNvSpPr>
          <p:nvPr>
            <p:ph type="body" sz="quarter" idx="10"/>
          </p:nvPr>
        </p:nvSpPr>
        <p:spPr>
          <a:xfrm>
            <a:off x="457200" y="1565538"/>
            <a:ext cx="8310282" cy="3355255"/>
          </a:xfrm>
        </p:spPr>
        <p:txBody>
          <a:bodyPr/>
          <a:lstStyle/>
          <a:p>
            <a:pPr marL="0" indent="0">
              <a:lnSpc>
                <a:spcPct val="100000"/>
              </a:lnSpc>
              <a:spcAft>
                <a:spcPts val="0"/>
              </a:spcAft>
              <a:buNone/>
            </a:pPr>
            <a:r>
              <a:rPr lang="en-US" sz="1600" smtClean="0">
                <a:solidFill>
                  <a:schemeClr val="accent4"/>
                </a:solidFill>
              </a:rPr>
              <a:t>IBM </a:t>
            </a:r>
            <a:r>
              <a:rPr lang="en-US" sz="1600" dirty="0" err="1" smtClean="0">
                <a:solidFill>
                  <a:schemeClr val="accent4"/>
                </a:solidFill>
              </a:rPr>
              <a:t>UrbanCode</a:t>
            </a:r>
            <a:r>
              <a:rPr lang="en-US" sz="1600" dirty="0" smtClean="0">
                <a:solidFill>
                  <a:schemeClr val="accent4"/>
                </a:solidFill>
              </a:rPr>
              <a:t> </a:t>
            </a:r>
            <a:r>
              <a:rPr lang="en-US" sz="1600" dirty="0">
                <a:solidFill>
                  <a:schemeClr val="accent4"/>
                </a:solidFill>
              </a:rPr>
              <a:t>Deploy, </a:t>
            </a:r>
            <a:r>
              <a:rPr lang="en-US" sz="1600" dirty="0" err="1">
                <a:solidFill>
                  <a:schemeClr val="accent4"/>
                </a:solidFill>
              </a:rPr>
              <a:t>UrbanCode</a:t>
            </a:r>
            <a:r>
              <a:rPr lang="en-US" sz="1600" dirty="0">
                <a:solidFill>
                  <a:schemeClr val="accent4"/>
                </a:solidFill>
              </a:rPr>
              <a:t> </a:t>
            </a:r>
            <a:r>
              <a:rPr lang="en-US" sz="1600" dirty="0" smtClean="0">
                <a:solidFill>
                  <a:schemeClr val="accent4"/>
                </a:solidFill>
              </a:rPr>
              <a:t>Release</a:t>
            </a:r>
          </a:p>
          <a:p>
            <a:pPr marL="630238" lvl="1">
              <a:lnSpc>
                <a:spcPct val="100000"/>
              </a:lnSpc>
              <a:spcAft>
                <a:spcPts val="0"/>
              </a:spcAft>
              <a:buFont typeface="Wingdings" panose="05000000000000000000" pitchFamily="2" charset="2"/>
              <a:buChar char="§"/>
            </a:pPr>
            <a:r>
              <a:rPr lang="en-US" sz="1200" dirty="0" smtClean="0"/>
              <a:t>Strongest Competitor: Ease of use, Integrations/Plug-ins, Roots in  development with build management</a:t>
            </a:r>
            <a:endParaRPr lang="en-US" sz="1200" b="1" dirty="0"/>
          </a:p>
          <a:p>
            <a:pPr marL="0" indent="0">
              <a:lnSpc>
                <a:spcPct val="100000"/>
              </a:lnSpc>
              <a:spcAft>
                <a:spcPts val="0"/>
              </a:spcAft>
              <a:buNone/>
            </a:pPr>
            <a:r>
              <a:rPr lang="en-US" sz="1600" dirty="0" err="1">
                <a:solidFill>
                  <a:schemeClr val="accent4"/>
                </a:solidFill>
              </a:rPr>
              <a:t>Automic</a:t>
            </a:r>
            <a:r>
              <a:rPr lang="en-US" sz="1600" dirty="0">
                <a:solidFill>
                  <a:schemeClr val="accent4"/>
                </a:solidFill>
              </a:rPr>
              <a:t> </a:t>
            </a:r>
            <a:r>
              <a:rPr lang="en-US" sz="1600" dirty="0" smtClean="0">
                <a:solidFill>
                  <a:schemeClr val="accent4"/>
                </a:solidFill>
              </a:rPr>
              <a:t>(formerly UC4</a:t>
            </a:r>
            <a:r>
              <a:rPr lang="en-US" sz="1600" dirty="0">
                <a:solidFill>
                  <a:schemeClr val="accent4"/>
                </a:solidFill>
              </a:rPr>
              <a:t>)  </a:t>
            </a:r>
            <a:r>
              <a:rPr lang="en-US" sz="1600" dirty="0" smtClean="0">
                <a:solidFill>
                  <a:schemeClr val="accent4"/>
                </a:solidFill>
              </a:rPr>
              <a:t>Application </a:t>
            </a:r>
            <a:r>
              <a:rPr lang="en-US" sz="1600" dirty="0">
                <a:solidFill>
                  <a:schemeClr val="accent4"/>
                </a:solidFill>
              </a:rPr>
              <a:t>Release </a:t>
            </a:r>
            <a:r>
              <a:rPr lang="en-US" sz="1600" dirty="0" smtClean="0">
                <a:solidFill>
                  <a:schemeClr val="accent4"/>
                </a:solidFill>
              </a:rPr>
              <a:t>Automation</a:t>
            </a:r>
          </a:p>
          <a:p>
            <a:pPr marL="630238" lvl="1">
              <a:lnSpc>
                <a:spcPct val="100000"/>
              </a:lnSpc>
              <a:spcAft>
                <a:spcPts val="0"/>
              </a:spcAft>
              <a:buFont typeface="Wingdings" panose="05000000000000000000" pitchFamily="2" charset="2"/>
              <a:buChar char="§"/>
            </a:pPr>
            <a:r>
              <a:rPr lang="en-US" sz="1200" dirty="0" smtClean="0"/>
              <a:t>Roots are in Job Scheduling and Workload Automation</a:t>
            </a:r>
            <a:endParaRPr lang="en-US" sz="1200" dirty="0"/>
          </a:p>
          <a:p>
            <a:pPr marL="0" indent="0">
              <a:lnSpc>
                <a:spcPct val="100000"/>
              </a:lnSpc>
              <a:spcAft>
                <a:spcPts val="0"/>
              </a:spcAft>
              <a:buNone/>
            </a:pPr>
            <a:r>
              <a:rPr lang="en-US" sz="1600" dirty="0" err="1" smtClean="0">
                <a:solidFill>
                  <a:schemeClr val="accent4"/>
                </a:solidFill>
              </a:rPr>
              <a:t>XebiaLabs</a:t>
            </a:r>
            <a:r>
              <a:rPr lang="en-US" sz="1600" dirty="0" smtClean="0">
                <a:solidFill>
                  <a:schemeClr val="accent4"/>
                </a:solidFill>
              </a:rPr>
              <a:t> </a:t>
            </a:r>
            <a:r>
              <a:rPr lang="en-US" sz="1600" dirty="0" err="1" smtClean="0">
                <a:solidFill>
                  <a:schemeClr val="accent4"/>
                </a:solidFill>
              </a:rPr>
              <a:t>Deployit</a:t>
            </a:r>
            <a:endParaRPr lang="en-US" sz="1600" dirty="0" smtClean="0">
              <a:solidFill>
                <a:schemeClr val="accent4"/>
              </a:solidFill>
            </a:endParaRPr>
          </a:p>
          <a:p>
            <a:pPr lvl="1">
              <a:lnSpc>
                <a:spcPct val="100000"/>
              </a:lnSpc>
              <a:spcAft>
                <a:spcPts val="0"/>
              </a:spcAft>
              <a:buFont typeface="Wingdings" panose="05000000000000000000" pitchFamily="2" charset="2"/>
              <a:buChar char="§"/>
            </a:pPr>
            <a:r>
              <a:rPr lang="en-US" sz="1200" dirty="0" smtClean="0"/>
              <a:t>Stresses their agentless technology, </a:t>
            </a:r>
            <a:endParaRPr lang="en-US" sz="1400" dirty="0" smtClean="0"/>
          </a:p>
          <a:p>
            <a:pPr marL="0" indent="0">
              <a:lnSpc>
                <a:spcPct val="100000"/>
              </a:lnSpc>
              <a:spcAft>
                <a:spcPts val="0"/>
              </a:spcAft>
              <a:buNone/>
            </a:pPr>
            <a:r>
              <a:rPr lang="en-US" sz="1600" dirty="0" smtClean="0">
                <a:solidFill>
                  <a:schemeClr val="accent4"/>
                </a:solidFill>
              </a:rPr>
              <a:t>BMC Application Management Suite</a:t>
            </a:r>
          </a:p>
          <a:p>
            <a:pPr lvl="1">
              <a:lnSpc>
                <a:spcPct val="100000"/>
              </a:lnSpc>
              <a:spcAft>
                <a:spcPts val="0"/>
              </a:spcAft>
              <a:buFont typeface="Wingdings" panose="05000000000000000000" pitchFamily="2" charset="2"/>
              <a:buChar char="§"/>
            </a:pPr>
            <a:r>
              <a:rPr lang="en-US" sz="1200" dirty="0"/>
              <a:t>Three separate products, Heavily </a:t>
            </a:r>
            <a:r>
              <a:rPr lang="en-US" sz="1200" dirty="0" err="1"/>
              <a:t>scriptbased</a:t>
            </a:r>
            <a:r>
              <a:rPr lang="en-US" sz="1200" dirty="0"/>
              <a:t>, lack of focus</a:t>
            </a:r>
          </a:p>
          <a:p>
            <a:pPr marL="0" indent="0">
              <a:lnSpc>
                <a:spcPct val="100000"/>
              </a:lnSpc>
              <a:spcAft>
                <a:spcPts val="0"/>
              </a:spcAft>
              <a:buNone/>
            </a:pPr>
            <a:r>
              <a:rPr lang="en-US" sz="1600" dirty="0" smtClean="0">
                <a:solidFill>
                  <a:schemeClr val="accent4"/>
                </a:solidFill>
              </a:rPr>
              <a:t>HP Continuous Delivery Automation</a:t>
            </a:r>
          </a:p>
          <a:p>
            <a:pPr lvl="1">
              <a:lnSpc>
                <a:spcPct val="100000"/>
              </a:lnSpc>
              <a:spcAft>
                <a:spcPts val="0"/>
              </a:spcAft>
              <a:buFont typeface="Wingdings" panose="05000000000000000000" pitchFamily="2" charset="2"/>
              <a:buChar char="§"/>
            </a:pPr>
            <a:r>
              <a:rPr lang="en-US" sz="1200" dirty="0"/>
              <a:t>No real release management or deployment capability, more of a modeling tool</a:t>
            </a:r>
          </a:p>
        </p:txBody>
      </p:sp>
      <p:sp>
        <p:nvSpPr>
          <p:cNvPr id="5" name="Rectangle 4"/>
          <p:cNvSpPr/>
          <p:nvPr/>
        </p:nvSpPr>
        <p:spPr>
          <a:xfrm flipV="1">
            <a:off x="478322" y="871123"/>
            <a:ext cx="8004851" cy="534052"/>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cxnSp>
        <p:nvCxnSpPr>
          <p:cNvPr id="6" name="Straight Connector 5"/>
          <p:cNvCxnSpPr/>
          <p:nvPr/>
        </p:nvCxnSpPr>
        <p:spPr>
          <a:xfrm>
            <a:off x="478322" y="1405178"/>
            <a:ext cx="8004851"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39793" y="962329"/>
            <a:ext cx="9133203" cy="369332"/>
          </a:xfrm>
          <a:prstGeom prst="rect">
            <a:avLst/>
          </a:prstGeom>
        </p:spPr>
        <p:txBody>
          <a:bodyPr wrap="square">
            <a:spAutoFit/>
          </a:bodyPr>
          <a:lstStyle/>
          <a:p>
            <a:r>
              <a:rPr lang="en-US" smtClean="0">
                <a:solidFill>
                  <a:schemeClr val="accent1"/>
                </a:solidFill>
              </a:rPr>
              <a:t>SOFTWARE VENDOR SOLUTIONS</a:t>
            </a:r>
            <a:endParaRPr lang="en-US" dirty="0">
              <a:solidFill>
                <a:schemeClr val="accent1"/>
              </a:solidFill>
            </a:endParaRPr>
          </a:p>
        </p:txBody>
      </p:sp>
    </p:spTree>
    <p:extLst>
      <p:ext uri="{BB962C8B-B14F-4D97-AF65-F5344CB8AC3E}">
        <p14:creationId xmlns:p14="http://schemas.microsoft.com/office/powerpoint/2010/main" val="231719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57200" y="157884"/>
            <a:ext cx="8686800" cy="819273"/>
          </a:xfrm>
        </p:spPr>
        <p:txBody>
          <a:bodyPr>
            <a:normAutofit fontScale="90000"/>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706040"/>
            <a:ext cx="2814320" cy="3958426"/>
            <a:chOff x="396241" y="1225435"/>
            <a:chExt cx="2875280" cy="5273020"/>
          </a:xfrm>
        </p:grpSpPr>
        <p:sp>
          <p:nvSpPr>
            <p:cNvPr id="356" name="Rectangle 355"/>
            <p:cNvSpPr/>
            <p:nvPr/>
          </p:nvSpPr>
          <p:spPr>
            <a:xfrm>
              <a:off x="501187" y="1945598"/>
              <a:ext cx="2703504" cy="4552857"/>
            </a:xfrm>
            <a:prstGeom prst="rect">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644366"/>
            </a:xfrm>
            <a:prstGeom prst="rect">
              <a:avLst/>
            </a:prstGeom>
            <a:noFill/>
          </p:spPr>
          <p:txBody>
            <a:bodyPr wrap="square" rIns="0" rtlCol="0">
              <a:spAutoFit/>
            </a:bodyPr>
            <a:lstStyle/>
            <a:p>
              <a:pPr>
                <a:lnSpc>
                  <a:spcPct val="90000"/>
                </a:lnSpc>
              </a:pPr>
              <a:r>
                <a:rPr lang="en-US" sz="1400" dirty="0" smtClean="0">
                  <a:solidFill>
                    <a:schemeClr val="accent1"/>
                  </a:solidFill>
                </a:rPr>
                <a:t>LACK OF API TESTING</a:t>
              </a:r>
              <a:r>
                <a:rPr lang="en-US" sz="1400" b="1" dirty="0" smtClean="0">
                  <a:solidFill>
                    <a:srgbClr val="0064AF"/>
                  </a:solidFill>
                </a:rPr>
                <a:t/>
              </a:r>
              <a:br>
                <a:rPr lang="en-US" sz="1400" b="1" dirty="0" smtClean="0">
                  <a:solidFill>
                    <a:srgbClr val="0064AF"/>
                  </a:solidFill>
                </a:rPr>
              </a:br>
              <a:r>
                <a:rPr lang="en-US" sz="1400" dirty="0" smtClean="0"/>
                <a:t>(too many bugs escape downstream)</a:t>
              </a:r>
              <a:endParaRPr lang="en-US" sz="1400" dirty="0"/>
            </a:p>
          </p:txBody>
        </p:sp>
      </p:grpSp>
      <p:grpSp>
        <p:nvGrpSpPr>
          <p:cNvPr id="355" name="Group 354"/>
          <p:cNvGrpSpPr/>
          <p:nvPr/>
        </p:nvGrpSpPr>
        <p:grpSpPr>
          <a:xfrm>
            <a:off x="875572" y="1295698"/>
            <a:ext cx="7915367" cy="3268317"/>
            <a:chOff x="121286" y="1626085"/>
            <a:chExt cx="10606473" cy="4353724"/>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73" name="Group 72"/>
            <p:cNvGrpSpPr/>
            <p:nvPr/>
          </p:nvGrpSpPr>
          <p:grpSpPr>
            <a:xfrm>
              <a:off x="121286" y="1626085"/>
              <a:ext cx="1167552" cy="1069842"/>
              <a:chOff x="85676" y="1626085"/>
              <a:chExt cx="1167552" cy="1069842"/>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16" name="TextBox 15"/>
              <p:cNvSpPr txBox="1"/>
              <p:nvPr/>
            </p:nvSpPr>
            <p:spPr>
              <a:xfrm>
                <a:off x="85676" y="2519022"/>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18" name="Group 17"/>
            <p:cNvGrpSpPr/>
            <p:nvPr/>
          </p:nvGrpSpPr>
          <p:grpSpPr>
            <a:xfrm>
              <a:off x="160526" y="3022991"/>
              <a:ext cx="1089072" cy="1073620"/>
              <a:chOff x="124916" y="3022991"/>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76" name="TextBox 75"/>
              <p:cNvSpPr txBox="1"/>
              <p:nvPr/>
            </p:nvSpPr>
            <p:spPr>
              <a:xfrm>
                <a:off x="124916" y="3892945"/>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17" name="Group 16"/>
            <p:cNvGrpSpPr/>
            <p:nvPr/>
          </p:nvGrpSpPr>
          <p:grpSpPr>
            <a:xfrm>
              <a:off x="196134" y="4782581"/>
              <a:ext cx="1017856" cy="1020573"/>
              <a:chOff x="160524" y="4782581"/>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77" name="TextBox 76"/>
              <p:cNvSpPr txBox="1"/>
              <p:nvPr/>
            </p:nvSpPr>
            <p:spPr>
              <a:xfrm>
                <a:off x="160524" y="5648930"/>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94" name="TextBox 93"/>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70604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smtClean="0">
                <a:solidFill>
                  <a:srgbClr val="FFFFFF"/>
                </a:solidFill>
                <a:cs typeface="Arial Unicode MS" pitchFamily="34" charset="-128"/>
              </a:endParaRPr>
            </a:p>
          </p:txBody>
        </p:sp>
        <p:sp>
          <p:nvSpPr>
            <p:cNvPr id="149" name="TextBox 148"/>
            <p:cNvSpPr txBox="1"/>
            <p:nvPr/>
          </p:nvSpPr>
          <p:spPr>
            <a:xfrm>
              <a:off x="3608025" y="1225435"/>
              <a:ext cx="4814176" cy="902659"/>
            </a:xfrm>
            <a:prstGeom prst="rect">
              <a:avLst/>
            </a:prstGeom>
            <a:noFill/>
          </p:spPr>
          <p:txBody>
            <a:bodyPr wrap="square" rtlCol="0">
              <a:spAutoFit/>
            </a:bodyPr>
            <a:lstStyle/>
            <a:p>
              <a:pPr algn="ctr">
                <a:lnSpc>
                  <a:spcPct val="90000"/>
                </a:lnSpc>
              </a:pPr>
              <a:r>
                <a:rPr lang="en-US" sz="1400" dirty="0" smtClean="0">
                  <a:solidFill>
                    <a:schemeClr val="accent3"/>
                  </a:solidFill>
                </a:rPr>
                <a:t>LACK OF AUTOMATED TESTING</a:t>
              </a:r>
              <a:r>
                <a:rPr lang="en-US" sz="1400" b="1" dirty="0" smtClean="0">
                  <a:solidFill>
                    <a:srgbClr val="0064AF"/>
                  </a:solidFill>
                </a:rPr>
                <a:t/>
              </a:r>
              <a:br>
                <a:rPr lang="en-US" sz="1400" b="1" dirty="0" smtClean="0">
                  <a:solidFill>
                    <a:srgbClr val="0064AF"/>
                  </a:solidFill>
                </a:rPr>
              </a:br>
              <a:r>
                <a:rPr lang="en-US" sz="1400" dirty="0" smtClean="0"/>
                <a:t>(</a:t>
              </a: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3" y="1216185"/>
            <a:ext cx="4897263" cy="483722"/>
          </a:xfrm>
          <a:prstGeom prst="rect">
            <a:avLst/>
          </a:prstGeom>
          <a:noFill/>
        </p:spPr>
        <p:txBody>
          <a:bodyPr wrap="square" rtlCol="0">
            <a:spAutoFit/>
          </a:bodyPr>
          <a:lstStyle/>
          <a:p>
            <a:pPr algn="ctr">
              <a:lnSpc>
                <a:spcPct val="90000"/>
              </a:lnSpc>
            </a:pPr>
            <a:r>
              <a:rPr lang="en-US" sz="1400" dirty="0" smtClean="0">
                <a:solidFill>
                  <a:srgbClr val="57C1B4"/>
                </a:solidFill>
              </a:rPr>
              <a:t>LACK OF VISIBILITY INTO PROD. APPS </a:t>
            </a:r>
            <a:r>
              <a:rPr lang="en-US" sz="1400" b="1" dirty="0" smtClean="0">
                <a:solidFill>
                  <a:srgbClr val="0064AF"/>
                </a:solidFill>
              </a:rPr>
              <a:t/>
            </a:r>
            <a:br>
              <a:rPr lang="en-US" sz="1400" b="1" dirty="0" smtClean="0">
                <a:solidFill>
                  <a:srgbClr val="0064AF"/>
                </a:solidFill>
              </a:rPr>
            </a:br>
            <a:r>
              <a:rPr lang="en-US" sz="1400" dirty="0" smtClean="0"/>
              <a:t>(</a:t>
            </a:r>
            <a:r>
              <a:rPr lang="en-US" sz="1400" dirty="0"/>
              <a:t>no </a:t>
            </a:r>
            <a:r>
              <a:rPr lang="en-US" sz="1400" dirty="0" smtClean="0"/>
              <a:t>visibility into the </a:t>
            </a:r>
            <a:r>
              <a:rPr lang="en-US" sz="1400" dirty="0"/>
              <a:t>customer experience) </a:t>
            </a:r>
          </a:p>
        </p:txBody>
      </p:sp>
      <p:grpSp>
        <p:nvGrpSpPr>
          <p:cNvPr id="364" name="Group 363"/>
          <p:cNvGrpSpPr/>
          <p:nvPr/>
        </p:nvGrpSpPr>
        <p:grpSpPr>
          <a:xfrm>
            <a:off x="3550547" y="3583066"/>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smtClean="0">
                    <a:solidFill>
                      <a:srgbClr val="57C1B4"/>
                    </a:solidFill>
                  </a:rPr>
                  <a:t>LACK OF RELEASE AND ENVIRONMENT AUTOMATION</a:t>
                </a:r>
                <a:r>
                  <a:rPr lang="en-US" sz="1400" b="1" dirty="0" smtClean="0">
                    <a:solidFill>
                      <a:srgbClr val="0064AF"/>
                    </a:solidFill>
                  </a:rPr>
                  <a:t/>
                </a:r>
                <a:br>
                  <a:rPr lang="en-US" sz="1400" b="1" dirty="0" smtClean="0">
                    <a:solidFill>
                      <a:srgbClr val="0064AF"/>
                    </a:solidFill>
                  </a:rPr>
                </a:br>
                <a:r>
                  <a:rPr lang="en-US" sz="1400" dirty="0" smtClean="0"/>
                  <a:t>(manual processes lead to poor release quality)</a:t>
                </a:r>
                <a:endParaRPr lang="en-US" sz="1400" dirty="0"/>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925949"/>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790886"/>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790886"/>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790886"/>
            <a:ext cx="284813" cy="262470"/>
          </a:xfrm>
          <a:prstGeom prst="rect">
            <a:avLst/>
          </a:prstGeom>
        </p:spPr>
      </p:pic>
    </p:spTree>
    <p:extLst>
      <p:ext uri="{BB962C8B-B14F-4D97-AF65-F5344CB8AC3E}">
        <p14:creationId xmlns:p14="http://schemas.microsoft.com/office/powerpoint/2010/main" val="109766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022360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4" name="Group 83"/>
          <p:cNvGrpSpPr/>
          <p:nvPr/>
        </p:nvGrpSpPr>
        <p:grpSpPr>
          <a:xfrm>
            <a:off x="4381986" y="717292"/>
            <a:ext cx="3108644" cy="1456423"/>
            <a:chOff x="4381986" y="717292"/>
            <a:chExt cx="3108644" cy="145642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98502" y="717292"/>
              <a:ext cx="994270" cy="399853"/>
            </a:xfrm>
            <a:prstGeom prst="rect">
              <a:avLst/>
            </a:prstGeom>
          </p:spPr>
          <p:txBody>
            <a:bodyPr wrap="none" anchor="ctr">
              <a:spAutoFit/>
            </a:bodyPr>
            <a:lstStyle/>
            <a:p>
              <a:pPr algn="ctr" defTabSz="914400">
                <a:lnSpc>
                  <a:spcPct val="90000"/>
                </a:lnSpc>
              </a:pPr>
              <a:r>
                <a:rPr lang="en-GB" sz="1100" dirty="0" smtClean="0">
                  <a:solidFill>
                    <a:schemeClr val="accent1"/>
                  </a:solidFill>
                </a:rPr>
                <a:t>CONTINUOUS</a:t>
              </a:r>
              <a:br>
                <a:rPr lang="en-GB" sz="1100" dirty="0" smtClean="0">
                  <a:solidFill>
                    <a:schemeClr val="accent1"/>
                  </a:solidFill>
                </a:rPr>
              </a:br>
              <a:r>
                <a:rPr lang="en-GB" sz="1100" dirty="0" smtClean="0">
                  <a:solidFill>
                    <a:schemeClr val="accent1"/>
                  </a:solidFill>
                </a:rPr>
                <a:t>VALIDATION</a:t>
              </a:r>
              <a:endParaRPr lang="en-GB" sz="1100" dirty="0">
                <a:solidFill>
                  <a:schemeClr val="accent1"/>
                </a:solidFill>
              </a:endParaRPr>
            </a:p>
          </p:txBody>
        </p:sp>
      </p:grpSp>
      <p:sp>
        <p:nvSpPr>
          <p:cNvPr id="7" name="Title 6"/>
          <p:cNvSpPr>
            <a:spLocks noGrp="1"/>
          </p:cNvSpPr>
          <p:nvPr>
            <p:ph type="title"/>
          </p:nvPr>
        </p:nvSpPr>
        <p:spPr/>
        <p:txBody>
          <a:bodyPr/>
          <a:lstStyle/>
          <a:p>
            <a:r>
              <a:rPr lang="en-US" sz="2600" dirty="0" smtClean="0"/>
              <a:t>CA Enterprise </a:t>
            </a:r>
            <a:r>
              <a:rPr lang="en-US" sz="2600" dirty="0" err="1" smtClean="0"/>
              <a:t>DevOps</a:t>
            </a:r>
            <a:endParaRPr lang="en-US" sz="2600" dirty="0"/>
          </a:p>
        </p:txBody>
      </p:sp>
      <p:grpSp>
        <p:nvGrpSpPr>
          <p:cNvPr id="68" name="Group 67"/>
          <p:cNvGrpSpPr/>
          <p:nvPr/>
        </p:nvGrpSpPr>
        <p:grpSpPr>
          <a:xfrm>
            <a:off x="1711582" y="4465793"/>
            <a:ext cx="1088080" cy="465397"/>
            <a:chOff x="1711582" y="4465793"/>
            <a:chExt cx="1088080" cy="465397"/>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1" name="Rectangle 230"/>
            <p:cNvSpPr/>
            <p:nvPr/>
          </p:nvSpPr>
          <p:spPr>
            <a:xfrm>
              <a:off x="1711582" y="4531337"/>
              <a:ext cx="1088080" cy="399853"/>
            </a:xfrm>
            <a:prstGeom prst="rect">
              <a:avLst/>
            </a:prstGeom>
            <a:noFill/>
          </p:spPr>
          <p:txBody>
            <a:bodyPr wrap="square" anchor="ctr">
              <a:spAutoFit/>
            </a:bodyPr>
            <a:lstStyle/>
            <a:p>
              <a:pPr algn="ctr" defTabSz="914400">
                <a:lnSpc>
                  <a:spcPct val="90000"/>
                </a:lnSpc>
              </a:pPr>
              <a:r>
                <a:rPr lang="en-GB" sz="1100" dirty="0" smtClean="0">
                  <a:solidFill>
                    <a:schemeClr val="accent4"/>
                  </a:solidFill>
                </a:rPr>
                <a:t>TRUE AGILE DEVELOPMENT</a:t>
              </a:r>
              <a:endParaRPr lang="en-GB" sz="1100" dirty="0">
                <a:solidFill>
                  <a:schemeClr val="accent4"/>
                </a:solidFill>
              </a:endParaRPr>
            </a:p>
          </p:txBody>
        </p:sp>
      </p:grpSp>
      <p:grpSp>
        <p:nvGrpSpPr>
          <p:cNvPr id="80" name="Group 79"/>
          <p:cNvGrpSpPr/>
          <p:nvPr/>
        </p:nvGrpSpPr>
        <p:grpSpPr>
          <a:xfrm>
            <a:off x="4314485" y="2977799"/>
            <a:ext cx="3382496" cy="1291121"/>
            <a:chOff x="4314485" y="2977799"/>
            <a:chExt cx="3382496" cy="1291121"/>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608903" y="3807851"/>
              <a:ext cx="1088078" cy="461069"/>
              <a:chOff x="6608903" y="3807851"/>
              <a:chExt cx="1088078" cy="461069"/>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8" name="Rectangle 237"/>
              <p:cNvSpPr/>
              <p:nvPr/>
            </p:nvSpPr>
            <p:spPr>
              <a:xfrm>
                <a:off x="6649141" y="3869067"/>
                <a:ext cx="994270" cy="399853"/>
              </a:xfrm>
              <a:prstGeom prst="rect">
                <a:avLst/>
              </a:prstGeom>
            </p:spPr>
            <p:txBody>
              <a:bodyPr wrap="none" anchor="ctr">
                <a:spAutoFit/>
              </a:bodyPr>
              <a:lstStyle/>
              <a:p>
                <a:pPr algn="ctr" defTabSz="914400">
                  <a:lnSpc>
                    <a:spcPct val="90000"/>
                  </a:lnSpc>
                </a:pPr>
                <a:r>
                  <a:rPr lang="en-GB" sz="1100" dirty="0" smtClean="0">
                    <a:solidFill>
                      <a:schemeClr val="accent3"/>
                    </a:solidFill>
                  </a:rPr>
                  <a:t>CONTINUOUS</a:t>
                </a:r>
                <a:br>
                  <a:rPr lang="en-GB" sz="1100" dirty="0" smtClean="0">
                    <a:solidFill>
                      <a:schemeClr val="accent3"/>
                    </a:solidFill>
                  </a:rPr>
                </a:br>
                <a:r>
                  <a:rPr lang="en-GB" sz="1100" dirty="0" smtClean="0">
                    <a:solidFill>
                      <a:schemeClr val="accent3"/>
                    </a:solidFill>
                  </a:rPr>
                  <a:t>DELIVERY</a:t>
                </a:r>
                <a:endParaRPr lang="en-GB" sz="1100" dirty="0">
                  <a:solidFill>
                    <a:schemeClr val="accent3"/>
                  </a:solidFill>
                </a:endParaRPr>
              </a:p>
            </p:txBody>
          </p:sp>
        </p:grpSp>
      </p:grpSp>
      <p:grpSp>
        <p:nvGrpSpPr>
          <p:cNvPr id="361" name="Group 360"/>
          <p:cNvGrpSpPr/>
          <p:nvPr/>
        </p:nvGrpSpPr>
        <p:grpSpPr>
          <a:xfrm>
            <a:off x="875572" y="102754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657792"/>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522729"/>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522729"/>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522729"/>
            <a:ext cx="284813" cy="262470"/>
          </a:xfrm>
          <a:prstGeom prst="rect">
            <a:avLst/>
          </a:prstGeom>
        </p:spPr>
      </p:pic>
      <p:grpSp>
        <p:nvGrpSpPr>
          <p:cNvPr id="78" name="Group 77"/>
          <p:cNvGrpSpPr/>
          <p:nvPr/>
        </p:nvGrpSpPr>
        <p:grpSpPr>
          <a:xfrm>
            <a:off x="1308197" y="2978995"/>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52283" y="3886287"/>
                <a:ext cx="658898" cy="399853"/>
              </a:xfrm>
              <a:prstGeom prst="rect">
                <a:avLst/>
              </a:prstGeom>
            </p:spPr>
            <p:txBody>
              <a:bodyPr wrap="none" anchor="ctr">
                <a:spAutoFit/>
              </a:bodyPr>
              <a:lstStyle/>
              <a:p>
                <a:pPr algn="ctr" defTabSz="914400">
                  <a:lnSpc>
                    <a:spcPct val="90000"/>
                  </a:lnSpc>
                </a:pPr>
                <a:r>
                  <a:rPr lang="en-GB" sz="1100" dirty="0" smtClean="0">
                    <a:solidFill>
                      <a:schemeClr val="accent5"/>
                    </a:solidFill>
                  </a:rPr>
                  <a:t>DATA</a:t>
                </a:r>
              </a:p>
              <a:p>
                <a:pPr algn="ctr" defTabSz="914400">
                  <a:lnSpc>
                    <a:spcPct val="90000"/>
                  </a:lnSpc>
                </a:pPr>
                <a:r>
                  <a:rPr lang="en-GB" sz="1100" dirty="0" smtClean="0">
                    <a:solidFill>
                      <a:schemeClr val="accent5"/>
                    </a:solidFill>
                  </a:rPr>
                  <a:t>MINING</a:t>
                </a:r>
                <a:endParaRPr lang="en-GB" sz="1100" dirty="0">
                  <a:solidFill>
                    <a:schemeClr val="accent5"/>
                  </a:solidFill>
                </a:endParaRP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30165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p:cNvSpPr/>
          <p:nvPr/>
        </p:nvSpPr>
        <p:spPr>
          <a:xfrm>
            <a:off x="470408" y="1207680"/>
            <a:ext cx="2383922" cy="242577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 name="Rectangle 3"/>
          <p:cNvSpPr/>
          <p:nvPr/>
        </p:nvSpPr>
        <p:spPr>
          <a:xfrm>
            <a:off x="3010481" y="1289531"/>
            <a:ext cx="5663112" cy="2308324"/>
          </a:xfrm>
          <a:prstGeom prst="rect">
            <a:avLst/>
          </a:prstGeom>
        </p:spPr>
        <p:txBody>
          <a:bodyPr wrap="square">
            <a:spAutoFit/>
          </a:bodyPr>
          <a:lstStyle/>
          <a:p>
            <a:r>
              <a:rPr lang="en-US" sz="2400" dirty="0"/>
              <a:t>“Since implementing CA LISA Release Automation</a:t>
            </a:r>
            <a:r>
              <a:rPr lang="en-US" sz="2400" dirty="0" smtClean="0"/>
              <a:t>, we’ve </a:t>
            </a:r>
            <a:r>
              <a:rPr lang="en-US" sz="2400" dirty="0"/>
              <a:t>deployed our online business into eight </a:t>
            </a:r>
            <a:r>
              <a:rPr lang="en-US" sz="2400" dirty="0" smtClean="0"/>
              <a:t>different countries, which </a:t>
            </a:r>
            <a:r>
              <a:rPr lang="en-US" sz="2400" dirty="0"/>
              <a:t>wouldn’t have been possible before – </a:t>
            </a:r>
            <a:r>
              <a:rPr lang="en-US" sz="2400" dirty="0" smtClean="0"/>
              <a:t>that means </a:t>
            </a:r>
            <a:r>
              <a:rPr lang="en-US" sz="2400" dirty="0"/>
              <a:t>the </a:t>
            </a:r>
            <a:r>
              <a:rPr lang="en-US" sz="2400" dirty="0" smtClean="0"/>
              <a:t>same team can </a:t>
            </a:r>
            <a:r>
              <a:rPr lang="en-US" sz="2400" dirty="0"/>
              <a:t>deliver eight or nine times the </a:t>
            </a:r>
            <a:r>
              <a:rPr lang="en-US" sz="2400" dirty="0" smtClean="0"/>
              <a:t>volume of </a:t>
            </a:r>
            <a:r>
              <a:rPr lang="en-US" sz="2400" dirty="0"/>
              <a:t>releases</a:t>
            </a:r>
            <a:r>
              <a:rPr lang="en-US" sz="2400" dirty="0" smtClean="0"/>
              <a:t>.”</a:t>
            </a:r>
          </a:p>
        </p:txBody>
      </p:sp>
      <p:pic>
        <p:nvPicPr>
          <p:cNvPr id="1026" name="Picture 2"/>
          <p:cNvPicPr>
            <a:picLocks noChangeArrowheads="1"/>
          </p:cNvPicPr>
          <p:nvPr/>
        </p:nvPicPr>
        <p:blipFill>
          <a:blip r:embed="rId2">
            <a:biLevel thresh="25000"/>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bwMode="auto">
          <a:xfrm>
            <a:off x="803602" y="1662346"/>
            <a:ext cx="1754181" cy="72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2854330" y="1207680"/>
            <a:ext cx="0" cy="2425775"/>
          </a:xfrm>
          <a:prstGeom prst="line">
            <a:avLst/>
          </a:prstGeom>
          <a:ln w="6350" cmpd="sng"/>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16149" y="2549175"/>
            <a:ext cx="2082027" cy="769441"/>
          </a:xfrm>
          <a:prstGeom prst="rect">
            <a:avLst/>
          </a:prstGeom>
        </p:spPr>
        <p:txBody>
          <a:bodyPr wrap="square">
            <a:spAutoFit/>
          </a:bodyPr>
          <a:lstStyle/>
          <a:p>
            <a:pPr lvl="0" algn="r"/>
            <a:r>
              <a:rPr lang="en-US" sz="1600" b="1" dirty="0">
                <a:solidFill>
                  <a:srgbClr val="53BBD4"/>
                </a:solidFill>
              </a:rPr>
              <a:t>TOMAS </a:t>
            </a:r>
            <a:r>
              <a:rPr lang="en-US" sz="1600" b="1" dirty="0" smtClean="0">
                <a:solidFill>
                  <a:srgbClr val="53BBD4"/>
                </a:solidFill>
              </a:rPr>
              <a:t>KADLEC</a:t>
            </a:r>
            <a:br>
              <a:rPr lang="en-US" sz="1600" b="1" dirty="0" smtClean="0">
                <a:solidFill>
                  <a:srgbClr val="53BBD4"/>
                </a:solidFill>
              </a:rPr>
            </a:br>
            <a:r>
              <a:rPr lang="en-US" sz="1400" dirty="0" smtClean="0">
                <a:solidFill>
                  <a:srgbClr val="53BBD4"/>
                </a:solidFill>
              </a:rPr>
              <a:t>GROUP INFRASTRUCTURE</a:t>
            </a:r>
            <a:br>
              <a:rPr lang="en-US" sz="1400" dirty="0" smtClean="0">
                <a:solidFill>
                  <a:srgbClr val="53BBD4"/>
                </a:solidFill>
              </a:rPr>
            </a:br>
            <a:r>
              <a:rPr lang="en-US" sz="1400" dirty="0" smtClean="0">
                <a:solidFill>
                  <a:srgbClr val="53BBD4"/>
                </a:solidFill>
              </a:rPr>
              <a:t>IT </a:t>
            </a:r>
            <a:r>
              <a:rPr lang="en-US" sz="1400" dirty="0">
                <a:solidFill>
                  <a:srgbClr val="53BBD4"/>
                </a:solidFill>
              </a:rPr>
              <a:t>DIRECTOR, TESCO</a:t>
            </a:r>
          </a:p>
        </p:txBody>
      </p:sp>
    </p:spTree>
    <p:extLst>
      <p:ext uri="{BB962C8B-B14F-4D97-AF65-F5344CB8AC3E}">
        <p14:creationId xmlns:p14="http://schemas.microsoft.com/office/powerpoint/2010/main" val="303256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70408" y="3779133"/>
            <a:ext cx="8203185" cy="261610"/>
          </a:xfrm>
          <a:prstGeom prst="rect">
            <a:avLst/>
          </a:prstGeom>
        </p:spPr>
        <p:txBody>
          <a:bodyPr wrap="square">
            <a:spAutoFit/>
          </a:bodyPr>
          <a:lstStyle/>
          <a:p>
            <a:r>
              <a:rPr lang="en-US" sz="1100" dirty="0" smtClean="0">
                <a:solidFill>
                  <a:schemeClr val="accent2">
                    <a:lumMod val="75000"/>
                  </a:schemeClr>
                </a:solidFill>
              </a:rPr>
              <a:t>G00258557 Four </a:t>
            </a:r>
            <a:r>
              <a:rPr lang="en-US" sz="1100" dirty="0">
                <a:solidFill>
                  <a:schemeClr val="accent2">
                    <a:lumMod val="75000"/>
                  </a:schemeClr>
                </a:solidFill>
              </a:rPr>
              <a:t>Steps to Optimize </a:t>
            </a:r>
            <a:r>
              <a:rPr lang="en-US" sz="1100" dirty="0" smtClean="0">
                <a:solidFill>
                  <a:schemeClr val="accent2">
                    <a:lumMod val="75000"/>
                  </a:schemeClr>
                </a:solidFill>
              </a:rPr>
              <a:t>Configuration Management </a:t>
            </a:r>
            <a:r>
              <a:rPr lang="en-US" sz="1100" dirty="0">
                <a:solidFill>
                  <a:schemeClr val="accent2">
                    <a:lumMod val="75000"/>
                  </a:schemeClr>
                </a:solidFill>
              </a:rPr>
              <a:t>Process </a:t>
            </a:r>
            <a:r>
              <a:rPr lang="en-US" sz="1100" dirty="0" smtClean="0">
                <a:solidFill>
                  <a:schemeClr val="accent2">
                    <a:lumMod val="75000"/>
                  </a:schemeClr>
                </a:solidFill>
              </a:rPr>
              <a:t>and Tools | Published</a:t>
            </a:r>
            <a:r>
              <a:rPr lang="en-US" sz="1100" dirty="0">
                <a:solidFill>
                  <a:schemeClr val="accent2">
                    <a:lumMod val="75000"/>
                  </a:schemeClr>
                </a:solidFill>
              </a:rPr>
              <a:t>: 31 October </a:t>
            </a:r>
            <a:r>
              <a:rPr lang="en-US" sz="1100" dirty="0" smtClean="0">
                <a:solidFill>
                  <a:schemeClr val="accent2">
                    <a:lumMod val="75000"/>
                  </a:schemeClr>
                </a:solidFill>
              </a:rPr>
              <a:t>2013 | Analyst</a:t>
            </a:r>
            <a:r>
              <a:rPr lang="en-US" sz="1100" dirty="0">
                <a:solidFill>
                  <a:schemeClr val="accent2">
                    <a:lumMod val="75000"/>
                  </a:schemeClr>
                </a:solidFill>
              </a:rPr>
              <a:t>(s): </a:t>
            </a:r>
            <a:r>
              <a:rPr lang="en-US" sz="1100" dirty="0" err="1">
                <a:solidFill>
                  <a:schemeClr val="accent2">
                    <a:lumMod val="75000"/>
                  </a:schemeClr>
                </a:solidFill>
              </a:rPr>
              <a:t>Ronni</a:t>
            </a:r>
            <a:r>
              <a:rPr lang="en-US" sz="1100" dirty="0">
                <a:solidFill>
                  <a:schemeClr val="accent2">
                    <a:lumMod val="75000"/>
                  </a:schemeClr>
                </a:solidFill>
              </a:rPr>
              <a:t> J. Colville</a:t>
            </a:r>
          </a:p>
        </p:txBody>
      </p:sp>
      <p:sp>
        <p:nvSpPr>
          <p:cNvPr id="5" name="Rectangle 4"/>
          <p:cNvSpPr/>
          <p:nvPr/>
        </p:nvSpPr>
        <p:spPr>
          <a:xfrm>
            <a:off x="470408" y="953705"/>
            <a:ext cx="2383922" cy="2759507"/>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6" name="Rectangle 5"/>
          <p:cNvSpPr/>
          <p:nvPr/>
        </p:nvSpPr>
        <p:spPr>
          <a:xfrm>
            <a:off x="3010481" y="1007336"/>
            <a:ext cx="5663112" cy="2677656"/>
          </a:xfrm>
          <a:prstGeom prst="rect">
            <a:avLst/>
          </a:prstGeom>
        </p:spPr>
        <p:txBody>
          <a:bodyPr wrap="square">
            <a:spAutoFit/>
          </a:bodyPr>
          <a:lstStyle/>
          <a:p>
            <a:r>
              <a:rPr lang="en-US" sz="2400" dirty="0"/>
              <a:t>“Gartner believes that more than 80% of all mission-critical IT service outages result from people and process errors and failures, and of those outages, more than 50% result from a lack of coordination between change, release and configuration management processes</a:t>
            </a:r>
            <a:r>
              <a:rPr lang="en-US" sz="2400" dirty="0" smtClean="0"/>
              <a:t>.”</a:t>
            </a:r>
            <a:endParaRPr lang="en-US" sz="2400" dirty="0"/>
          </a:p>
        </p:txBody>
      </p:sp>
      <p:cxnSp>
        <p:nvCxnSpPr>
          <p:cNvPr id="8" name="Straight Connector 7"/>
          <p:cNvCxnSpPr/>
          <p:nvPr/>
        </p:nvCxnSpPr>
        <p:spPr>
          <a:xfrm>
            <a:off x="2854330" y="953705"/>
            <a:ext cx="0" cy="2759507"/>
          </a:xfrm>
          <a:prstGeom prst="line">
            <a:avLst/>
          </a:prstGeom>
          <a:ln w="6350" cmpd="sng"/>
        </p:spPr>
        <p:style>
          <a:lnRef idx="2">
            <a:schemeClr val="accent1"/>
          </a:lnRef>
          <a:fillRef idx="0">
            <a:schemeClr val="accent1"/>
          </a:fillRef>
          <a:effectRef idx="1">
            <a:schemeClr val="accent1"/>
          </a:effectRef>
          <a:fontRef idx="minor">
            <a:schemeClr val="tx1"/>
          </a:fontRef>
        </p:style>
      </p:cxnSp>
      <p:pic>
        <p:nvPicPr>
          <p:cNvPr id="2050" name="Picture 2"/>
          <p:cNvPicPr>
            <a:picLocks noChangeArrowheads="1"/>
          </p:cNvPicPr>
          <p:nvPr/>
        </p:nvPicPr>
        <p:blipFill>
          <a:blip r:embed="rId2">
            <a:biLevel thresh="25000"/>
            <a:extLst>
              <a:ext uri="{28A0092B-C50C-407E-A947-70E740481C1C}">
                <a14:useLocalDpi xmlns:a14="http://schemas.microsoft.com/office/drawing/2010/main" val="0"/>
              </a:ext>
            </a:extLst>
          </a:blip>
          <a:stretch>
            <a:fillRect/>
          </a:stretch>
        </p:blipFill>
        <p:spPr bwMode="auto">
          <a:xfrm>
            <a:off x="741072" y="2140951"/>
            <a:ext cx="1879241" cy="4275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880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033668"/>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smtClean="0">
                <a:solidFill>
                  <a:schemeClr val="bg2"/>
                </a:solidFill>
              </a:rPr>
              <a:t>MONTHS</a:t>
            </a:r>
            <a:endParaRPr lang="en-US" sz="1200" dirty="0">
              <a:solidFill>
                <a:schemeClr val="bg2"/>
              </a:solidFill>
            </a:endParaRPr>
          </a:p>
        </p:txBody>
      </p:sp>
      <p:sp>
        <p:nvSpPr>
          <p:cNvPr id="7" name="TextBox 6"/>
          <p:cNvSpPr txBox="1"/>
          <p:nvPr/>
        </p:nvSpPr>
        <p:spPr>
          <a:xfrm>
            <a:off x="163945" y="2057845"/>
            <a:ext cx="2133600" cy="830997"/>
          </a:xfrm>
          <a:prstGeom prst="rect">
            <a:avLst/>
          </a:prstGeom>
          <a:noFill/>
        </p:spPr>
        <p:txBody>
          <a:bodyPr wrap="square" rtlCol="0">
            <a:spAutoFit/>
          </a:bodyPr>
          <a:lstStyle/>
          <a:p>
            <a:pPr algn="r"/>
            <a:r>
              <a:rPr lang="en-US" sz="1600" dirty="0" smtClean="0">
                <a:solidFill>
                  <a:schemeClr val="bg1"/>
                </a:solidFill>
                <a:latin typeface="+mn-lt"/>
              </a:rPr>
              <a:t>Agile Development</a:t>
            </a:r>
          </a:p>
          <a:p>
            <a:pPr algn="r"/>
            <a:r>
              <a:rPr lang="en-US" sz="1600" dirty="0" smtClean="0">
                <a:solidFill>
                  <a:schemeClr val="bg1"/>
                </a:solidFill>
                <a:latin typeface="+mn-lt"/>
              </a:rPr>
              <a:t>Test Automation</a:t>
            </a:r>
          </a:p>
          <a:p>
            <a:pPr algn="r"/>
            <a:r>
              <a:rPr lang="en-US" sz="1600" dirty="0" smtClean="0">
                <a:solidFill>
                  <a:schemeClr val="bg1"/>
                </a:solidFill>
                <a:latin typeface="+mn-lt"/>
              </a:rPr>
              <a:t>Continuous Integration</a:t>
            </a:r>
          </a:p>
        </p:txBody>
      </p:sp>
      <p:sp>
        <p:nvSpPr>
          <p:cNvPr id="76" name="TextBox 75"/>
          <p:cNvSpPr txBox="1"/>
          <p:nvPr/>
        </p:nvSpPr>
        <p:spPr>
          <a:xfrm>
            <a:off x="6726382" y="2067970"/>
            <a:ext cx="2286000" cy="830997"/>
          </a:xfrm>
          <a:prstGeom prst="rect">
            <a:avLst/>
          </a:prstGeom>
          <a:noFill/>
        </p:spPr>
        <p:txBody>
          <a:bodyPr wrap="square" rtlCol="0">
            <a:spAutoFit/>
          </a:bodyPr>
          <a:lstStyle/>
          <a:p>
            <a:r>
              <a:rPr lang="en-US" sz="1600" dirty="0" smtClean="0">
                <a:solidFill>
                  <a:schemeClr val="bg1"/>
                </a:solidFill>
                <a:latin typeface="+mn-lt"/>
              </a:rPr>
              <a:t>Virtualization/Cloud</a:t>
            </a:r>
          </a:p>
          <a:p>
            <a:r>
              <a:rPr lang="en-US" sz="1600" dirty="0" smtClean="0">
                <a:solidFill>
                  <a:schemeClr val="bg1"/>
                </a:solidFill>
                <a:latin typeface="+mn-lt"/>
              </a:rPr>
              <a:t>Provisioning Automation</a:t>
            </a:r>
          </a:p>
          <a:p>
            <a:r>
              <a:rPr lang="en-US" sz="1600" dirty="0" smtClean="0">
                <a:solidFill>
                  <a:schemeClr val="bg1"/>
                </a:solidFill>
                <a:latin typeface="+mn-lt"/>
              </a:rPr>
              <a:t>Configuration </a:t>
            </a:r>
            <a:r>
              <a:rPr lang="en-US" sz="1600" dirty="0" err="1" smtClean="0">
                <a:solidFill>
                  <a:schemeClr val="bg1"/>
                </a:solidFill>
                <a:latin typeface="+mn-lt"/>
              </a:rPr>
              <a:t>Mgmt</a:t>
            </a:r>
            <a:endParaRPr lang="en-US" sz="1600" dirty="0" smtClean="0">
              <a:solidFill>
                <a:schemeClr val="bg1"/>
              </a:solidFill>
              <a:latin typeface="+mn-lt"/>
            </a:endParaRPr>
          </a:p>
        </p:txBody>
      </p:sp>
      <p:sp>
        <p:nvSpPr>
          <p:cNvPr id="8" name="TextBox 7"/>
          <p:cNvSpPr txBox="1"/>
          <p:nvPr/>
        </p:nvSpPr>
        <p:spPr>
          <a:xfrm>
            <a:off x="2893584" y="1465403"/>
            <a:ext cx="3329417" cy="707886"/>
          </a:xfrm>
          <a:prstGeom prst="rect">
            <a:avLst/>
          </a:prstGeom>
          <a:noFill/>
        </p:spPr>
        <p:txBody>
          <a:bodyPr wrap="square" rtlCol="0">
            <a:spAutoFit/>
          </a:bodyPr>
          <a:lstStyle/>
          <a:p>
            <a:pPr algn="ctr"/>
            <a:r>
              <a:rPr lang="en-US" sz="2000" dirty="0" smtClean="0">
                <a:solidFill>
                  <a:schemeClr val="accent1"/>
                </a:solidFill>
                <a:latin typeface="+mn-lt"/>
              </a:rPr>
              <a:t>MORE INNOVATION, QUICKER, LESS COST</a:t>
            </a:r>
          </a:p>
        </p:txBody>
      </p:sp>
      <p:grpSp>
        <p:nvGrpSpPr>
          <p:cNvPr id="77" name="Group 76"/>
          <p:cNvGrpSpPr/>
          <p:nvPr/>
        </p:nvGrpSpPr>
        <p:grpSpPr>
          <a:xfrm>
            <a:off x="2420830" y="2285860"/>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smtClean="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smtClean="0">
                  <a:solidFill>
                    <a:srgbClr val="FFFFFF"/>
                  </a:solidFill>
                </a:rPr>
                <a:t>Release Errors</a:t>
              </a:r>
              <a:endParaRPr lang="en-US" sz="1400" dirty="0">
                <a:solidFill>
                  <a:srgbClr val="FFFFFF"/>
                </a:solidFill>
              </a:endParaRPr>
            </a:p>
          </p:txBody>
        </p:sp>
      </p:grpSp>
      <p:grpSp>
        <p:nvGrpSpPr>
          <p:cNvPr id="87" name="Group 86"/>
          <p:cNvGrpSpPr/>
          <p:nvPr/>
        </p:nvGrpSpPr>
        <p:grpSpPr>
          <a:xfrm>
            <a:off x="5445367" y="2137215"/>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smtClean="0">
                  <a:solidFill>
                    <a:srgbClr val="FFFFFF"/>
                  </a:solidFill>
                </a:rPr>
                <a:t>High </a:t>
              </a:r>
              <a:r>
                <a:rPr lang="en-US" sz="1400" dirty="0">
                  <a:solidFill>
                    <a:srgbClr val="FFFFFF"/>
                  </a:solidFill>
                </a:rPr>
                <a:t>Costs </a:t>
              </a:r>
            </a:p>
          </p:txBody>
        </p:sp>
      </p:grpSp>
      <p:grpSp>
        <p:nvGrpSpPr>
          <p:cNvPr id="90" name="Group 89"/>
          <p:cNvGrpSpPr/>
          <p:nvPr/>
        </p:nvGrpSpPr>
        <p:grpSpPr>
          <a:xfrm>
            <a:off x="3838611" y="2172706"/>
            <a:ext cx="1832659" cy="1337631"/>
            <a:chOff x="3832797" y="2950189"/>
            <a:chExt cx="1832659" cy="1336392"/>
          </a:xfrm>
        </p:grpSpPr>
        <p:sp>
          <p:nvSpPr>
            <p:cNvPr id="91" name="TextBox 11"/>
            <p:cNvSpPr txBox="1">
              <a:spLocks noChangeArrowheads="1"/>
            </p:cNvSpPr>
            <p:nvPr/>
          </p:nvSpPr>
          <p:spPr bwMode="auto">
            <a:xfrm>
              <a:off x="3832797" y="3979089"/>
              <a:ext cx="1832659" cy="307492"/>
            </a:xfrm>
            <a:prstGeom prst="rect">
              <a:avLst/>
            </a:prstGeom>
            <a:noFill/>
            <a:ln w="9525">
              <a:noFill/>
              <a:miter lim="800000"/>
              <a:headEnd/>
              <a:tailEnd/>
            </a:ln>
          </p:spPr>
          <p:txBody>
            <a:bodyPr wrap="square">
              <a:spAutoFit/>
            </a:bodyPr>
            <a:lstStyle/>
            <a:p>
              <a:pPr algn="ctr"/>
              <a:r>
                <a:rPr lang="en-US" sz="1400" dirty="0" smtClean="0">
                  <a:solidFill>
                    <a:srgbClr val="FFFFFF"/>
                  </a:solidFill>
                </a:rPr>
                <a:t>Long Time To Market</a:t>
              </a:r>
              <a:endParaRPr lang="en-US" sz="1400" dirty="0">
                <a:solidFill>
                  <a:srgbClr val="FFFFFF"/>
                </a:solidFill>
              </a:endParaRP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294340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4" y="290326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41387" y="3037203"/>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sp>
        <p:nvSpPr>
          <p:cNvPr id="142" name="Freeform 141"/>
          <p:cNvSpPr/>
          <p:nvPr/>
        </p:nvSpPr>
        <p:spPr>
          <a:xfrm flipH="1" flipV="1">
            <a:off x="876744" y="295193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53837" y="307125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866127" y="3038403"/>
            <a:ext cx="453362" cy="504326"/>
          </a:xfrm>
          <a:prstGeom prst="rect">
            <a:avLst/>
          </a:prstGeom>
        </p:spPr>
      </p:pic>
      <p:sp>
        <p:nvSpPr>
          <p:cNvPr id="14" name="TextBox 13"/>
          <p:cNvSpPr txBox="1"/>
          <p:nvPr/>
        </p:nvSpPr>
        <p:spPr>
          <a:xfrm>
            <a:off x="1784685" y="3667317"/>
            <a:ext cx="570363" cy="369332"/>
          </a:xfrm>
          <a:prstGeom prst="rect">
            <a:avLst/>
          </a:prstGeom>
          <a:noFill/>
        </p:spPr>
        <p:txBody>
          <a:bodyPr wrap="none" rtlCol="0">
            <a:spAutoFit/>
          </a:bodyPr>
          <a:lstStyle/>
          <a:p>
            <a:r>
              <a:rPr lang="en-US" dirty="0" smtClean="0"/>
              <a:t>DEV</a:t>
            </a:r>
            <a:endParaRPr lang="en-US" dirty="0"/>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40187" y="3288794"/>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8794"/>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40187" y="3025243"/>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5243"/>
            <a:ext cx="296740" cy="330097"/>
          </a:xfrm>
          <a:prstGeom prst="rect">
            <a:avLst/>
          </a:prstGeom>
        </p:spPr>
      </p:pic>
      <p:sp>
        <p:nvSpPr>
          <p:cNvPr id="165" name="TextBox 164"/>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sp>
        <p:nvSpPr>
          <p:cNvPr id="166" name="TextBox 165"/>
          <p:cNvSpPr txBox="1"/>
          <p:nvPr/>
        </p:nvSpPr>
        <p:spPr>
          <a:xfrm>
            <a:off x="3166652" y="3667317"/>
            <a:ext cx="505267" cy="369332"/>
          </a:xfrm>
          <a:prstGeom prst="rect">
            <a:avLst/>
          </a:prstGeom>
          <a:noFill/>
        </p:spPr>
        <p:txBody>
          <a:bodyPr wrap="none" rtlCol="0">
            <a:spAutoFit/>
          </a:bodyPr>
          <a:lstStyle/>
          <a:p>
            <a:r>
              <a:rPr lang="en-US" dirty="0" smtClean="0"/>
              <a:t>INT</a:t>
            </a:r>
            <a:endParaRPr lang="en-US" dirty="0"/>
          </a:p>
        </p:txBody>
      </p:sp>
      <p:sp>
        <p:nvSpPr>
          <p:cNvPr id="167" name="TextBox 166"/>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168" name="TextBox 167"/>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grpSp>
        <p:nvGrpSpPr>
          <p:cNvPr id="20" name="Group 19"/>
          <p:cNvGrpSpPr/>
          <p:nvPr/>
        </p:nvGrpSpPr>
        <p:grpSpPr>
          <a:xfrm>
            <a:off x="922463" y="158572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chemeClr val="accent3"/>
                  </a:solidFill>
                  <a:latin typeface="+mn-lt"/>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5110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theme/theme1.xml><?xml version="1.0" encoding="utf-8"?>
<a:theme xmlns:a="http://schemas.openxmlformats.org/drawingml/2006/main" name="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2.xml><?xml version="1.0" encoding="utf-8"?>
<a:theme xmlns:a="http://schemas.openxmlformats.org/drawingml/2006/main" name="1_Corp and Event Titl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rp and Event Closing">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4.xml><?xml version="1.0" encoding="utf-8"?>
<a:theme xmlns:a="http://schemas.openxmlformats.org/drawingml/2006/main" name="Corp and Event Divider">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CA_Corp_and_Event_Template_16x9_April_14_V3.potx</Template>
  <TotalTime>5996</TotalTime>
  <Words>3350</Words>
  <Application>Microsoft Office PowerPoint</Application>
  <PresentationFormat>Custom</PresentationFormat>
  <Paragraphs>669</Paragraphs>
  <Slides>39</Slides>
  <Notes>23</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39</vt:i4>
      </vt:variant>
    </vt:vector>
  </HeadingPairs>
  <TitlesOfParts>
    <vt:vector size="52" baseType="lpstr">
      <vt:lpstr>Arial Unicode MS</vt:lpstr>
      <vt:lpstr>MS PGothic</vt:lpstr>
      <vt:lpstr>MS PGothic</vt:lpstr>
      <vt:lpstr>Arial</vt:lpstr>
      <vt:lpstr>CA Sans</vt:lpstr>
      <vt:lpstr>Calibri</vt:lpstr>
      <vt:lpstr>Times New Roman</vt:lpstr>
      <vt:lpstr>Wingdings</vt:lpstr>
      <vt:lpstr>CA Event Template</vt:lpstr>
      <vt:lpstr>1_Corp and Event Title</vt:lpstr>
      <vt:lpstr>Corp and Event Closing</vt:lpstr>
      <vt:lpstr>Corp and Event Divider</vt:lpstr>
      <vt:lpstr>Office Theme</vt:lpstr>
      <vt:lpstr>PowerPoint Presentation</vt:lpstr>
      <vt:lpstr>Agenda</vt:lpstr>
      <vt:lpstr>DevOps is not just about Increasing # of Releases It is about Accelerating Throughput… Speed with Quality!</vt:lpstr>
      <vt:lpstr>The Challenge of Today’s Complex and Dynamic IT Environment</vt:lpstr>
      <vt:lpstr>PowerPoint Presentation</vt:lpstr>
      <vt:lpstr>CA Enterprise DevOps</vt:lpstr>
      <vt:lpstr>PowerPoint Presentation</vt:lpstr>
      <vt:lpstr>PowerPoint Presentation</vt:lpstr>
      <vt:lpstr>Identifying the problem</vt:lpstr>
      <vt:lpstr>CA Release Automation – Elevator Pitch</vt:lpstr>
      <vt:lpstr>Release Automation and Orchestration</vt:lpstr>
      <vt:lpstr>A Unique Approach to Release Automation</vt:lpstr>
      <vt:lpstr>A Unique Approach to Release Automation  </vt:lpstr>
      <vt:lpstr>Continuous Delivery Tool Chain</vt:lpstr>
      <vt:lpstr>Release Automation Scenario</vt:lpstr>
      <vt:lpstr>Enterprise Solution with strong ecosystem integrations</vt:lpstr>
      <vt:lpstr>Environment Management</vt:lpstr>
      <vt:lpstr>CA Cloud Manager Overview</vt:lpstr>
      <vt:lpstr>Policy-driven Governance Is An Enterprise  Requirement </vt:lpstr>
      <vt:lpstr>Example: Custom Policy Creation And Enforcement Drives End-to-end Automation</vt:lpstr>
      <vt:lpstr>Example: Custom Policy Creation And Enforcement Drives End-to-end Automation</vt:lpstr>
      <vt:lpstr>Example: Custom Policy Creation And Enforcement Drives End-to-end Automation</vt:lpstr>
      <vt:lpstr>Example: Custom Policy Creation And Enforcement Drives End-to-end Automation</vt:lpstr>
      <vt:lpstr>Example: Custom Policy Creation And Enforcement Drives End-to-end Automation</vt:lpstr>
      <vt:lpstr>Example: Custom Policy Creation And Enforcement Drives End-to-end Automation</vt:lpstr>
      <vt:lpstr>Continuous Delivery – Total Integrated Solution Orchestrating and Accelerating the Software Development Lifecycle</vt:lpstr>
      <vt:lpstr>Configuration Management</vt:lpstr>
      <vt:lpstr>Configuration Management Solutions</vt:lpstr>
      <vt:lpstr>thank you</vt:lpstr>
      <vt:lpstr>PowerPoint Presentation</vt:lpstr>
      <vt:lpstr>backup</vt:lpstr>
      <vt:lpstr>Stakeholders &amp; Objection Handling</vt:lpstr>
      <vt:lpstr>Customer Champions &amp; Stakeholders </vt:lpstr>
      <vt:lpstr>Qualifying Questions</vt:lpstr>
      <vt:lpstr>Objection Handling</vt:lpstr>
      <vt:lpstr>Competitive</vt:lpstr>
      <vt:lpstr>Competitive Advantages</vt:lpstr>
      <vt:lpstr>Product Competition Matrix</vt:lpstr>
      <vt:lpstr>Competitive Landscape</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 Quattrocchi</dc:creator>
  <cp:lastModifiedBy>Michael Pepe</cp:lastModifiedBy>
  <cp:revision>611</cp:revision>
  <dcterms:created xsi:type="dcterms:W3CDTF">2013-08-28T21:16:52Z</dcterms:created>
  <dcterms:modified xsi:type="dcterms:W3CDTF">2016-09-14T11:46:44Z</dcterms:modified>
</cp:coreProperties>
</file>